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Lst>
  <p:notesMasterIdLst>
    <p:notesMasterId r:id="rId25"/>
  </p:notesMasterIdLst>
  <p:sldIdLst>
    <p:sldId id="256" r:id="rId2"/>
    <p:sldId id="270" r:id="rId3"/>
    <p:sldId id="265" r:id="rId4"/>
    <p:sldId id="271" r:id="rId5"/>
    <p:sldId id="273" r:id="rId6"/>
    <p:sldId id="274" r:id="rId7"/>
    <p:sldId id="276" r:id="rId8"/>
    <p:sldId id="277" r:id="rId9"/>
    <p:sldId id="278" r:id="rId10"/>
    <p:sldId id="280" r:id="rId11"/>
    <p:sldId id="281" r:id="rId12"/>
    <p:sldId id="282" r:id="rId13"/>
    <p:sldId id="284" r:id="rId14"/>
    <p:sldId id="285" r:id="rId15"/>
    <p:sldId id="287" r:id="rId16"/>
    <p:sldId id="288" r:id="rId17"/>
    <p:sldId id="289" r:id="rId18"/>
    <p:sldId id="291" r:id="rId19"/>
    <p:sldId id="293" r:id="rId20"/>
    <p:sldId id="294" r:id="rId21"/>
    <p:sldId id="296" r:id="rId22"/>
    <p:sldId id="297" r:id="rId23"/>
    <p:sldId id="298" r:id="rId24"/>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8102"/>
    <a:srgbClr val="A7A7A7"/>
    <a:srgbClr val="EEB40A"/>
    <a:srgbClr val="FF7701"/>
    <a:srgbClr val="FFED3E"/>
    <a:srgbClr val="FFF948"/>
    <a:srgbClr val="E4C629"/>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44"/>
    <p:restoredTop sz="93061"/>
  </p:normalViewPr>
  <p:slideViewPr>
    <p:cSldViewPr snapToGrid="0" snapToObjects="1">
      <p:cViewPr varScale="1">
        <p:scale>
          <a:sx n="44" d="100"/>
          <a:sy n="44" d="100"/>
        </p:scale>
        <p:origin x="1834"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28D48C0C-4E60-814E-B518-C57AA0947592}" type="datetimeFigureOut">
              <a:rPr lang="en-US" smtClean="0"/>
              <a:t>5/19/2020</a:t>
            </a:fld>
            <a:endParaRPr lang="en-US"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34102-0ADA-3F4F-A855-30D63F3A7A19}" type="slidenum">
              <a:rPr lang="en-US" smtClean="0"/>
              <a:t>‹#›</a:t>
            </a:fld>
            <a:endParaRPr lang="en-US" dirty="0"/>
          </a:p>
        </p:txBody>
      </p:sp>
    </p:spTree>
    <p:extLst>
      <p:ext uri="{BB962C8B-B14F-4D97-AF65-F5344CB8AC3E}">
        <p14:creationId xmlns:p14="http://schemas.microsoft.com/office/powerpoint/2010/main" val="16094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234102-0ADA-3F4F-A855-30D63F3A7A19}" type="slidenum">
              <a:rPr lang="en-US" smtClean="0"/>
              <a:t>22</a:t>
            </a:fld>
            <a:endParaRPr lang="en-US" dirty="0"/>
          </a:p>
        </p:txBody>
      </p:sp>
    </p:spTree>
    <p:extLst>
      <p:ext uri="{BB962C8B-B14F-4D97-AF65-F5344CB8AC3E}">
        <p14:creationId xmlns:p14="http://schemas.microsoft.com/office/powerpoint/2010/main" val="3312156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9F5D5-16E5-C34E-B438-BC86881D3A52}"/>
              </a:ext>
            </a:extLst>
          </p:cNvPr>
          <p:cNvSpPr>
            <a:spLocks noGrp="1"/>
          </p:cNvSpPr>
          <p:nvPr>
            <p:ph type="ctrTitle"/>
          </p:nvPr>
        </p:nvSpPr>
        <p:spPr>
          <a:xfrm>
            <a:off x="857250" y="1621191"/>
            <a:ext cx="5143500" cy="3448756"/>
          </a:xfrm>
        </p:spPr>
        <p:txBody>
          <a:bodyPr anchor="b"/>
          <a:lstStyle>
            <a:lvl1pPr algn="ctr">
              <a:defRPr sz="3375"/>
            </a:lvl1pPr>
          </a:lstStyle>
          <a:p>
            <a:r>
              <a:rPr lang="en-GB"/>
              <a:t>Click to edit Master title style</a:t>
            </a:r>
            <a:endParaRPr lang="en-US"/>
          </a:p>
        </p:txBody>
      </p:sp>
      <p:sp>
        <p:nvSpPr>
          <p:cNvPr id="3" name="Subtitle 2">
            <a:extLst>
              <a:ext uri="{FF2B5EF4-FFF2-40B4-BE49-F238E27FC236}">
                <a16:creationId xmlns:a16="http://schemas.microsoft.com/office/drawing/2014/main" id="{4C850FF9-5CC5-A647-AB99-BB1E6C22F62E}"/>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5E2B6F1-452E-6B4D-A4FB-914886DEBEF2}"/>
              </a:ext>
            </a:extLst>
          </p:cNvPr>
          <p:cNvSpPr>
            <a:spLocks noGrp="1"/>
          </p:cNvSpPr>
          <p:nvPr>
            <p:ph type="dt" sz="half" idx="10"/>
          </p:nvPr>
        </p:nvSpPr>
        <p:spPr/>
        <p:txBody>
          <a:bodyPr/>
          <a:lstStyle/>
          <a:p>
            <a:fld id="{02AC24A9-CCB6-4F8D-B8DB-C2F3692CFA5A}" type="datetimeFigureOut">
              <a:rPr lang="en-US" smtClean="0"/>
              <a:t>5/19/2020</a:t>
            </a:fld>
            <a:endParaRPr lang="en-US" dirty="0"/>
          </a:p>
        </p:txBody>
      </p:sp>
      <p:sp>
        <p:nvSpPr>
          <p:cNvPr id="5" name="Footer Placeholder 4">
            <a:extLst>
              <a:ext uri="{FF2B5EF4-FFF2-40B4-BE49-F238E27FC236}">
                <a16:creationId xmlns:a16="http://schemas.microsoft.com/office/drawing/2014/main" id="{EB334D34-9D99-E246-BA94-761E4B805E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FCD006-CA4A-9F4C-A9F0-8DEED41D0798}"/>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326124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E9231-B2B4-074D-8B1E-D4377B4675C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15C6B8B-A470-2D4A-B976-582EFCEF159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E77CEED-C3BA-144E-A8BC-78E96AE9D0EB}"/>
              </a:ext>
            </a:extLst>
          </p:cNvPr>
          <p:cNvSpPr>
            <a:spLocks noGrp="1"/>
          </p:cNvSpPr>
          <p:nvPr>
            <p:ph type="dt" sz="half" idx="10"/>
          </p:nvPr>
        </p:nvSpPr>
        <p:spPr/>
        <p:txBody>
          <a:bodyPr/>
          <a:lstStyle/>
          <a:p>
            <a:fld id="{02AC24A9-CCB6-4F8D-B8DB-C2F3692CFA5A}" type="datetimeFigureOut">
              <a:rPr lang="en-US" smtClean="0"/>
              <a:t>5/19/2020</a:t>
            </a:fld>
            <a:endParaRPr lang="en-US" dirty="0"/>
          </a:p>
        </p:txBody>
      </p:sp>
      <p:sp>
        <p:nvSpPr>
          <p:cNvPr id="5" name="Footer Placeholder 4">
            <a:extLst>
              <a:ext uri="{FF2B5EF4-FFF2-40B4-BE49-F238E27FC236}">
                <a16:creationId xmlns:a16="http://schemas.microsoft.com/office/drawing/2014/main" id="{F758FA60-1663-4A4B-AFC9-A7919D7AF2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98A72B-8BB7-044C-B1C6-E373B9724E4D}"/>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98033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6CAC79-1867-F04F-8F97-10C2A59AEAFE}"/>
              </a:ext>
            </a:extLst>
          </p:cNvPr>
          <p:cNvSpPr>
            <a:spLocks noGrp="1"/>
          </p:cNvSpPr>
          <p:nvPr>
            <p:ph type="title" orient="vert"/>
          </p:nvPr>
        </p:nvSpPr>
        <p:spPr>
          <a:xfrm>
            <a:off x="4907756" y="527403"/>
            <a:ext cx="1478756" cy="839487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B659732-9F15-7247-88AC-C6A736077D7E}"/>
              </a:ext>
            </a:extLst>
          </p:cNvPr>
          <p:cNvSpPr>
            <a:spLocks noGrp="1"/>
          </p:cNvSpPr>
          <p:nvPr>
            <p:ph type="body" orient="vert" idx="1"/>
          </p:nvPr>
        </p:nvSpPr>
        <p:spPr>
          <a:xfrm>
            <a:off x="471487"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78A33B-121C-A347-ACA0-76167DC00672}"/>
              </a:ext>
            </a:extLst>
          </p:cNvPr>
          <p:cNvSpPr>
            <a:spLocks noGrp="1"/>
          </p:cNvSpPr>
          <p:nvPr>
            <p:ph type="dt" sz="half" idx="10"/>
          </p:nvPr>
        </p:nvSpPr>
        <p:spPr/>
        <p:txBody>
          <a:bodyPr/>
          <a:lstStyle/>
          <a:p>
            <a:fld id="{02AC24A9-CCB6-4F8D-B8DB-C2F3692CFA5A}" type="datetimeFigureOut">
              <a:rPr lang="en-US" smtClean="0"/>
              <a:t>5/19/2020</a:t>
            </a:fld>
            <a:endParaRPr lang="en-US" dirty="0"/>
          </a:p>
        </p:txBody>
      </p:sp>
      <p:sp>
        <p:nvSpPr>
          <p:cNvPr id="5" name="Footer Placeholder 4">
            <a:extLst>
              <a:ext uri="{FF2B5EF4-FFF2-40B4-BE49-F238E27FC236}">
                <a16:creationId xmlns:a16="http://schemas.microsoft.com/office/drawing/2014/main" id="{D1489A01-4490-0F43-AA60-6E78A3CE97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C83828-360D-1B42-9656-E9CD19265EF0}"/>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206643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324043" y="1624584"/>
            <a:ext cx="6208205" cy="4583176"/>
          </a:xfrm>
        </p:spPr>
        <p:txBody>
          <a:bodyPr anchor="b">
            <a:normAutofit/>
          </a:bodyPr>
          <a:lstStyle>
            <a:lvl1pPr algn="l">
              <a:defRPr sz="45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324043" y="6828536"/>
            <a:ext cx="6208205" cy="2139696"/>
          </a:xfrm>
        </p:spPr>
        <p:txBody>
          <a:bodyPr>
            <a:normAutofit/>
          </a:bodyPr>
          <a:lstStyle>
            <a:lvl1pPr marL="0" indent="0" algn="l">
              <a:buNone/>
              <a:defRPr sz="1575"/>
            </a:lvl1pPr>
            <a:lvl2pPr marL="257171" indent="0" algn="ctr">
              <a:buNone/>
              <a:defRPr sz="1125"/>
            </a:lvl2pPr>
            <a:lvl3pPr marL="514342" indent="0" algn="ctr">
              <a:buNone/>
              <a:defRPr sz="1013"/>
            </a:lvl3pPr>
            <a:lvl4pPr marL="771512" indent="0" algn="ctr">
              <a:buNone/>
              <a:defRPr sz="900"/>
            </a:lvl4pPr>
            <a:lvl5pPr marL="1028683" indent="0" algn="ctr">
              <a:buNone/>
              <a:defRPr sz="900"/>
            </a:lvl5pPr>
            <a:lvl6pPr marL="1285853" indent="0" algn="ctr">
              <a:buNone/>
              <a:defRPr sz="900"/>
            </a:lvl6pPr>
            <a:lvl7pPr marL="1543024" indent="0" algn="ctr">
              <a:buNone/>
              <a:defRPr sz="900"/>
            </a:lvl7pPr>
            <a:lvl8pPr marL="1800195" indent="0" algn="ctr">
              <a:buNone/>
              <a:defRPr sz="900"/>
            </a:lvl8pPr>
            <a:lvl9pPr marL="2057366" indent="0" algn="ctr">
              <a:buNone/>
              <a:defRPr sz="9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324041" y="9181399"/>
            <a:ext cx="1543050" cy="527403"/>
          </a:xfrm>
        </p:spPr>
        <p:txBody>
          <a:bodyPr/>
          <a:lstStyle/>
          <a:p>
            <a:fld id="{02AC24A9-CCB6-4F8D-B8DB-C2F3692CFA5A}" type="datetimeFigureOut">
              <a:rPr lang="en-US" smtClean="0"/>
              <a:t>5/19/2020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4989195" y="9181399"/>
            <a:ext cx="1543050" cy="527403"/>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417853" y="811403"/>
            <a:ext cx="211328" cy="396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42"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325495" y="6501735"/>
            <a:ext cx="6207017" cy="26416"/>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42"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07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EB16-59F9-FC46-95AA-A32DC1A245B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663EC55-17FC-2C45-9823-6B13221866F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B4B20D-C287-5041-B70A-B307CCD3DCF6}"/>
              </a:ext>
            </a:extLst>
          </p:cNvPr>
          <p:cNvSpPr>
            <a:spLocks noGrp="1"/>
          </p:cNvSpPr>
          <p:nvPr>
            <p:ph type="dt" sz="half" idx="10"/>
          </p:nvPr>
        </p:nvSpPr>
        <p:spPr/>
        <p:txBody>
          <a:bodyPr/>
          <a:lstStyle/>
          <a:p>
            <a:fld id="{02AC24A9-CCB6-4F8D-B8DB-C2F3692CFA5A}" type="datetimeFigureOut">
              <a:rPr lang="en-US" smtClean="0"/>
              <a:t>5/19/2020</a:t>
            </a:fld>
            <a:endParaRPr lang="en-US" dirty="0"/>
          </a:p>
        </p:txBody>
      </p:sp>
      <p:sp>
        <p:nvSpPr>
          <p:cNvPr id="5" name="Footer Placeholder 4">
            <a:extLst>
              <a:ext uri="{FF2B5EF4-FFF2-40B4-BE49-F238E27FC236}">
                <a16:creationId xmlns:a16="http://schemas.microsoft.com/office/drawing/2014/main" id="{D5E8CA42-B739-8844-A7F9-30B6C8CEB0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F24A2A-C5FD-884E-AE48-FC6E5C42FDBC}"/>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78333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38B0A-D649-7B46-994E-FF32D8677269}"/>
              </a:ext>
            </a:extLst>
          </p:cNvPr>
          <p:cNvSpPr>
            <a:spLocks noGrp="1"/>
          </p:cNvSpPr>
          <p:nvPr>
            <p:ph type="title"/>
          </p:nvPr>
        </p:nvSpPr>
        <p:spPr>
          <a:xfrm>
            <a:off x="467916" y="2469622"/>
            <a:ext cx="5915025" cy="4120620"/>
          </a:xfrm>
        </p:spPr>
        <p:txBody>
          <a:bodyPr anchor="b"/>
          <a:lstStyle>
            <a:lvl1pPr>
              <a:defRPr sz="3375"/>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4E73DFC-E2CE-CE40-B258-EC15751622A5}"/>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D2BCC82-81E8-A442-8FFA-414DC98360FB}"/>
              </a:ext>
            </a:extLst>
          </p:cNvPr>
          <p:cNvSpPr>
            <a:spLocks noGrp="1"/>
          </p:cNvSpPr>
          <p:nvPr>
            <p:ph type="dt" sz="half" idx="10"/>
          </p:nvPr>
        </p:nvSpPr>
        <p:spPr/>
        <p:txBody>
          <a:bodyPr/>
          <a:lstStyle/>
          <a:p>
            <a:fld id="{02AC24A9-CCB6-4F8D-B8DB-C2F3692CFA5A}" type="datetimeFigureOut">
              <a:rPr lang="en-US" smtClean="0"/>
              <a:t>5/19/2020</a:t>
            </a:fld>
            <a:endParaRPr lang="en-US" dirty="0"/>
          </a:p>
        </p:txBody>
      </p:sp>
      <p:sp>
        <p:nvSpPr>
          <p:cNvPr id="5" name="Footer Placeholder 4">
            <a:extLst>
              <a:ext uri="{FF2B5EF4-FFF2-40B4-BE49-F238E27FC236}">
                <a16:creationId xmlns:a16="http://schemas.microsoft.com/office/drawing/2014/main" id="{408D6A33-829C-5246-89B5-07AE761846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CDD7CC-A19B-6A4E-B9C8-32985110ECF7}"/>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5303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FF913-C72D-544B-8E3D-1592206D1D9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A0C0041-728C-0449-8426-ADD276478977}"/>
              </a:ext>
            </a:extLst>
          </p:cNvPr>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4D4AAC7-39C1-4344-84DE-C1BD7A9BCCAF}"/>
              </a:ext>
            </a:extLst>
          </p:cNvPr>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AF08C39-AF24-E148-8EDB-DBCD1DC04BCA}"/>
              </a:ext>
            </a:extLst>
          </p:cNvPr>
          <p:cNvSpPr>
            <a:spLocks noGrp="1"/>
          </p:cNvSpPr>
          <p:nvPr>
            <p:ph type="dt" sz="half" idx="10"/>
          </p:nvPr>
        </p:nvSpPr>
        <p:spPr/>
        <p:txBody>
          <a:bodyPr/>
          <a:lstStyle/>
          <a:p>
            <a:fld id="{02AC24A9-CCB6-4F8D-B8DB-C2F3692CFA5A}" type="datetimeFigureOut">
              <a:rPr lang="en-US" smtClean="0"/>
              <a:t>5/19/2020</a:t>
            </a:fld>
            <a:endParaRPr lang="en-US" dirty="0"/>
          </a:p>
        </p:txBody>
      </p:sp>
      <p:sp>
        <p:nvSpPr>
          <p:cNvPr id="6" name="Footer Placeholder 5">
            <a:extLst>
              <a:ext uri="{FF2B5EF4-FFF2-40B4-BE49-F238E27FC236}">
                <a16:creationId xmlns:a16="http://schemas.microsoft.com/office/drawing/2014/main" id="{0AD08F75-D7E4-1841-93B1-A1BED910CE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33F4C6-DC2B-E64E-AE88-3FD4FAF353B5}"/>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382070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CB1E-D0DA-4743-9A8B-17FC0E61A118}"/>
              </a:ext>
            </a:extLst>
          </p:cNvPr>
          <p:cNvSpPr>
            <a:spLocks noGrp="1"/>
          </p:cNvSpPr>
          <p:nvPr>
            <p:ph type="title"/>
          </p:nvPr>
        </p:nvSpPr>
        <p:spPr>
          <a:xfrm>
            <a:off x="472381" y="527404"/>
            <a:ext cx="5915025" cy="1914702"/>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4E079A5-E03B-984C-B258-6B05B00AF52D}"/>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4" name="Content Placeholder 3">
            <a:extLst>
              <a:ext uri="{FF2B5EF4-FFF2-40B4-BE49-F238E27FC236}">
                <a16:creationId xmlns:a16="http://schemas.microsoft.com/office/drawing/2014/main" id="{1E05D501-D785-624C-886C-34F0BEF39A67}"/>
              </a:ext>
            </a:extLst>
          </p:cNvPr>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39C0A1F-879D-5A48-A0E4-5EEFBB61EFB3}"/>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6" name="Content Placeholder 5">
            <a:extLst>
              <a:ext uri="{FF2B5EF4-FFF2-40B4-BE49-F238E27FC236}">
                <a16:creationId xmlns:a16="http://schemas.microsoft.com/office/drawing/2014/main" id="{F6384DFD-9F5F-164B-9453-88BC69E511F2}"/>
              </a:ext>
            </a:extLst>
          </p:cNvPr>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8538C75-EDB0-7148-98B3-19734CE0DBA0}"/>
              </a:ext>
            </a:extLst>
          </p:cNvPr>
          <p:cNvSpPr>
            <a:spLocks noGrp="1"/>
          </p:cNvSpPr>
          <p:nvPr>
            <p:ph type="dt" sz="half" idx="10"/>
          </p:nvPr>
        </p:nvSpPr>
        <p:spPr/>
        <p:txBody>
          <a:bodyPr/>
          <a:lstStyle/>
          <a:p>
            <a:fld id="{02AC24A9-CCB6-4F8D-B8DB-C2F3692CFA5A}" type="datetimeFigureOut">
              <a:rPr lang="en-US" smtClean="0"/>
              <a:t>5/19/2020</a:t>
            </a:fld>
            <a:endParaRPr lang="en-US" dirty="0"/>
          </a:p>
        </p:txBody>
      </p:sp>
      <p:sp>
        <p:nvSpPr>
          <p:cNvPr id="8" name="Footer Placeholder 7">
            <a:extLst>
              <a:ext uri="{FF2B5EF4-FFF2-40B4-BE49-F238E27FC236}">
                <a16:creationId xmlns:a16="http://schemas.microsoft.com/office/drawing/2014/main" id="{1744B4BF-4CB5-EF49-B9B3-51607D1A180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30F62-2C10-2B4E-A045-5CB28F439C53}"/>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36471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A0B0-2F32-9947-A9DE-B2A5B52D2DC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F840162-0120-EE4C-B9A5-1EA29967380B}"/>
              </a:ext>
            </a:extLst>
          </p:cNvPr>
          <p:cNvSpPr>
            <a:spLocks noGrp="1"/>
          </p:cNvSpPr>
          <p:nvPr>
            <p:ph type="dt" sz="half" idx="10"/>
          </p:nvPr>
        </p:nvSpPr>
        <p:spPr/>
        <p:txBody>
          <a:bodyPr/>
          <a:lstStyle/>
          <a:p>
            <a:fld id="{02AC24A9-CCB6-4F8D-B8DB-C2F3692CFA5A}" type="datetimeFigureOut">
              <a:rPr lang="en-US" smtClean="0"/>
              <a:t>5/19/2020</a:t>
            </a:fld>
            <a:endParaRPr lang="en-US" dirty="0"/>
          </a:p>
        </p:txBody>
      </p:sp>
      <p:sp>
        <p:nvSpPr>
          <p:cNvPr id="4" name="Footer Placeholder 3">
            <a:extLst>
              <a:ext uri="{FF2B5EF4-FFF2-40B4-BE49-F238E27FC236}">
                <a16:creationId xmlns:a16="http://schemas.microsoft.com/office/drawing/2014/main" id="{66F9D8DB-0F6D-FB40-8054-C55E8A60CF9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7F70144-DAD5-334B-9671-9F4D2B56A78F}"/>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560824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FB1D3-9A8E-CC4D-A76D-F188CF6E23E0}"/>
              </a:ext>
            </a:extLst>
          </p:cNvPr>
          <p:cNvSpPr>
            <a:spLocks noGrp="1"/>
          </p:cNvSpPr>
          <p:nvPr>
            <p:ph type="dt" sz="half" idx="10"/>
          </p:nvPr>
        </p:nvSpPr>
        <p:spPr/>
        <p:txBody>
          <a:bodyPr/>
          <a:lstStyle/>
          <a:p>
            <a:fld id="{02AC24A9-CCB6-4F8D-B8DB-C2F3692CFA5A}" type="datetimeFigureOut">
              <a:rPr lang="en-US" smtClean="0"/>
              <a:t>5/19/2020</a:t>
            </a:fld>
            <a:endParaRPr lang="en-US" dirty="0"/>
          </a:p>
        </p:txBody>
      </p:sp>
      <p:sp>
        <p:nvSpPr>
          <p:cNvPr id="3" name="Footer Placeholder 2">
            <a:extLst>
              <a:ext uri="{FF2B5EF4-FFF2-40B4-BE49-F238E27FC236}">
                <a16:creationId xmlns:a16="http://schemas.microsoft.com/office/drawing/2014/main" id="{B319B2C1-F4F8-E44D-9230-A365485C8A6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D5381AB-EDD0-9944-A9CE-3AB5FE2BC0B1}"/>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64460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0E2A5-AD6C-C447-A694-BF4A9313A57F}"/>
              </a:ext>
            </a:extLst>
          </p:cNvPr>
          <p:cNvSpPr>
            <a:spLocks noGrp="1"/>
          </p:cNvSpPr>
          <p:nvPr>
            <p:ph type="title"/>
          </p:nvPr>
        </p:nvSpPr>
        <p:spPr>
          <a:xfrm>
            <a:off x="472381" y="660400"/>
            <a:ext cx="2211883" cy="2311400"/>
          </a:xfrm>
        </p:spPr>
        <p:txBody>
          <a:bodyPr anchor="b"/>
          <a:lstStyle>
            <a:lvl1pPr>
              <a:defRPr sz="1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6D3BBA8-241D-DC4A-9BD6-04230795CC85}"/>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8034861-63F7-E34F-ABD0-82DBBB44FED8}"/>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a:extLst>
              <a:ext uri="{FF2B5EF4-FFF2-40B4-BE49-F238E27FC236}">
                <a16:creationId xmlns:a16="http://schemas.microsoft.com/office/drawing/2014/main" id="{5C1878FE-5B63-0D4E-B254-E16D80B02F8C}"/>
              </a:ext>
            </a:extLst>
          </p:cNvPr>
          <p:cNvSpPr>
            <a:spLocks noGrp="1"/>
          </p:cNvSpPr>
          <p:nvPr>
            <p:ph type="dt" sz="half" idx="10"/>
          </p:nvPr>
        </p:nvSpPr>
        <p:spPr/>
        <p:txBody>
          <a:bodyPr/>
          <a:lstStyle/>
          <a:p>
            <a:fld id="{02AC24A9-CCB6-4F8D-B8DB-C2F3692CFA5A}" type="datetimeFigureOut">
              <a:rPr lang="en-US" smtClean="0"/>
              <a:t>5/19/2020</a:t>
            </a:fld>
            <a:endParaRPr lang="en-US" dirty="0"/>
          </a:p>
        </p:txBody>
      </p:sp>
      <p:sp>
        <p:nvSpPr>
          <p:cNvPr id="6" name="Footer Placeholder 5">
            <a:extLst>
              <a:ext uri="{FF2B5EF4-FFF2-40B4-BE49-F238E27FC236}">
                <a16:creationId xmlns:a16="http://schemas.microsoft.com/office/drawing/2014/main" id="{63EDC8AC-3147-6344-883C-3EB90735A7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3F3D87-CBEB-5649-A8D4-6F2296C72DFE}"/>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41285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BB02A-D6EA-D049-B4C1-DBB0F1C8CE7B}"/>
              </a:ext>
            </a:extLst>
          </p:cNvPr>
          <p:cNvSpPr>
            <a:spLocks noGrp="1"/>
          </p:cNvSpPr>
          <p:nvPr>
            <p:ph type="title"/>
          </p:nvPr>
        </p:nvSpPr>
        <p:spPr>
          <a:xfrm>
            <a:off x="472381" y="660400"/>
            <a:ext cx="2211883" cy="2311400"/>
          </a:xfrm>
        </p:spPr>
        <p:txBody>
          <a:bodyPr anchor="b"/>
          <a:lstStyle>
            <a:lvl1pPr>
              <a:defRPr sz="18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F09D7AE-17C3-A342-BC82-1ADE7B091469}"/>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a:extLst>
              <a:ext uri="{FF2B5EF4-FFF2-40B4-BE49-F238E27FC236}">
                <a16:creationId xmlns:a16="http://schemas.microsoft.com/office/drawing/2014/main" id="{490DEE26-B15D-7645-8DBA-BA59F856E039}"/>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a:extLst>
              <a:ext uri="{FF2B5EF4-FFF2-40B4-BE49-F238E27FC236}">
                <a16:creationId xmlns:a16="http://schemas.microsoft.com/office/drawing/2014/main" id="{12165A68-EA20-CD43-8AE1-E004E90DBF4F}"/>
              </a:ext>
            </a:extLst>
          </p:cNvPr>
          <p:cNvSpPr>
            <a:spLocks noGrp="1"/>
          </p:cNvSpPr>
          <p:nvPr>
            <p:ph type="dt" sz="half" idx="10"/>
          </p:nvPr>
        </p:nvSpPr>
        <p:spPr/>
        <p:txBody>
          <a:bodyPr/>
          <a:lstStyle/>
          <a:p>
            <a:fld id="{02AC24A9-CCB6-4F8D-B8DB-C2F3692CFA5A}" type="datetimeFigureOut">
              <a:rPr lang="en-US" smtClean="0"/>
              <a:t>5/19/2020</a:t>
            </a:fld>
            <a:endParaRPr lang="en-US" dirty="0"/>
          </a:p>
        </p:txBody>
      </p:sp>
      <p:sp>
        <p:nvSpPr>
          <p:cNvPr id="6" name="Footer Placeholder 5">
            <a:extLst>
              <a:ext uri="{FF2B5EF4-FFF2-40B4-BE49-F238E27FC236}">
                <a16:creationId xmlns:a16="http://schemas.microsoft.com/office/drawing/2014/main" id="{3EEB432B-C628-9F47-82E5-5ABDC4479B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452BE14-1644-0E45-BC75-B1C9980A5BE1}"/>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60539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524E07-E2DE-D943-AFB9-E8EEE3413B3D}"/>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0180664-FFDE-4945-81BE-CBF88297ADE3}"/>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247B39-2A7B-B94B-BCD3-950A95DE9BDA}"/>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02AC24A9-CCB6-4F8D-B8DB-C2F3692CFA5A}" type="datetimeFigureOut">
              <a:rPr lang="en-US" smtClean="0"/>
              <a:t>5/19/2020</a:t>
            </a:fld>
            <a:endParaRPr lang="en-US" dirty="0"/>
          </a:p>
        </p:txBody>
      </p:sp>
      <p:sp>
        <p:nvSpPr>
          <p:cNvPr id="5" name="Footer Placeholder 4">
            <a:extLst>
              <a:ext uri="{FF2B5EF4-FFF2-40B4-BE49-F238E27FC236}">
                <a16:creationId xmlns:a16="http://schemas.microsoft.com/office/drawing/2014/main" id="{2B4DE668-6FE4-5347-A25B-7E4C52C1EA8E}"/>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721ED40-0747-6249-B42C-52500E4DDE9C}"/>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B2DC25EE-239B-4C5F-AAD1-255A7D5F1EE2}" type="slidenum">
              <a:rPr lang="en-US" smtClean="0"/>
              <a:t>‹#›</a:t>
            </a:fld>
            <a:endParaRPr lang="en-US" dirty="0"/>
          </a:p>
        </p:txBody>
      </p:sp>
      <p:pic>
        <p:nvPicPr>
          <p:cNvPr id="7" name="Picture 6" descr="A picture containing screenshot&#10;&#10;Description automatically generated">
            <a:extLst>
              <a:ext uri="{FF2B5EF4-FFF2-40B4-BE49-F238E27FC236}">
                <a16:creationId xmlns:a16="http://schemas.microsoft.com/office/drawing/2014/main" id="{59DD686E-72F0-F149-8E00-6EEFEAE9958A}"/>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6858000" cy="9693408"/>
          </a:xfrm>
          <a:prstGeom prst="rect">
            <a:avLst/>
          </a:prstGeom>
        </p:spPr>
      </p:pic>
    </p:spTree>
    <p:extLst>
      <p:ext uri="{BB962C8B-B14F-4D97-AF65-F5344CB8AC3E}">
        <p14:creationId xmlns:p14="http://schemas.microsoft.com/office/powerpoint/2010/main" val="66819580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21" r:id="rId12"/>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www.beawesomegobig.co.uk/"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18E97A26-CF4C-3148-BE26-F6BE51F3CDD8}"/>
              </a:ext>
            </a:extLst>
          </p:cNvPr>
          <p:cNvSpPr/>
          <p:nvPr/>
        </p:nvSpPr>
        <p:spPr>
          <a:xfrm>
            <a:off x="1066710" y="5150700"/>
            <a:ext cx="3488902" cy="646331"/>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algn="r" defTabSz="514342">
              <a:defRPr/>
            </a:pPr>
            <a:r>
              <a:rPr lang="en-GB" sz="3600" b="1" dirty="0">
                <a:solidFill>
                  <a:schemeClr val="tx1">
                    <a:lumMod val="75000"/>
                    <a:lumOff val="25000"/>
                  </a:schemeClr>
                </a:solidFill>
                <a:latin typeface="Calibri" panose="020F0502020204030204" pitchFamily="34" charset="0"/>
                <a:cs typeface="Calibri" panose="020F0502020204030204" pitchFamily="34" charset="0"/>
              </a:rPr>
              <a:t>Workbook</a:t>
            </a:r>
            <a:endParaRPr lang="en-GB" sz="3600" b="1" dirty="0">
              <a:solidFill>
                <a:srgbClr val="F48B06"/>
              </a:solidFill>
              <a:latin typeface="Calibri" panose="020F0502020204030204" pitchFamily="34" charset="0"/>
              <a:cs typeface="Calibri" panose="020F0502020204030204" pitchFamily="34" charset="0"/>
            </a:endParaRPr>
          </a:p>
        </p:txBody>
      </p:sp>
      <p:pic>
        <p:nvPicPr>
          <p:cNvPr id="11" name="Picture 10" descr="A close up of a sign&#10;&#10;Description automatically generated">
            <a:extLst>
              <a:ext uri="{FF2B5EF4-FFF2-40B4-BE49-F238E27FC236}">
                <a16:creationId xmlns:a16="http://schemas.microsoft.com/office/drawing/2014/main" id="{C9BAD4DB-80EE-3B4F-B06F-D8FC7D490D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57516" y="3085233"/>
            <a:ext cx="4342968" cy="2388633"/>
          </a:xfrm>
          <a:prstGeom prst="rect">
            <a:avLst/>
          </a:prstGeom>
        </p:spPr>
      </p:pic>
      <p:sp>
        <p:nvSpPr>
          <p:cNvPr id="5" name="Rectangle 4">
            <a:extLst>
              <a:ext uri="{FF2B5EF4-FFF2-40B4-BE49-F238E27FC236}">
                <a16:creationId xmlns:a16="http://schemas.microsoft.com/office/drawing/2014/main" id="{3AA15717-4B32-E04E-8044-F987902A2D73}"/>
              </a:ext>
            </a:extLst>
          </p:cNvPr>
          <p:cNvSpPr/>
          <p:nvPr/>
        </p:nvSpPr>
        <p:spPr>
          <a:xfrm>
            <a:off x="2559880" y="7394606"/>
            <a:ext cx="1584088" cy="187615"/>
          </a:xfrm>
          <a:prstGeom prst="rect">
            <a:avLst/>
          </a:prstGeom>
        </p:spPr>
        <p:txBody>
          <a:bodyPr wrap="none">
            <a:spAutoFit/>
          </a:bodyPr>
          <a:lstStyle/>
          <a:p>
            <a:pPr lvl="0" algn="ctr">
              <a:defRPr/>
            </a:pPr>
            <a:r>
              <a:rPr lang="en-GB" sz="619" b="1" dirty="0">
                <a:latin typeface="Calibri" panose="020F0502020204030204" pitchFamily="34" charset="0"/>
                <a:cs typeface="Calibri" panose="020F0502020204030204" pitchFamily="34" charset="0"/>
              </a:rPr>
              <a:t>© 2020 The PiXL Club Ltd and Hachette UK</a:t>
            </a:r>
            <a:endParaRPr lang="en-US" sz="619" b="1" dirty="0">
              <a:solidFill>
                <a:prstClr val="black"/>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7F4A3E4-F7A2-A54A-BD0D-290CA86A9824}"/>
              </a:ext>
            </a:extLst>
          </p:cNvPr>
          <p:cNvSpPr txBox="1"/>
          <p:nvPr/>
        </p:nvSpPr>
        <p:spPr>
          <a:xfrm>
            <a:off x="321277" y="7623046"/>
            <a:ext cx="6128950" cy="17706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563" dirty="0">
              <a:latin typeface="Calibri" panose="020F0502020204030204" pitchFamily="34" charset="0"/>
              <a:cs typeface="Calibri" panose="020F0502020204030204" pitchFamily="34" charset="0"/>
            </a:endParaRPr>
          </a:p>
          <a:p>
            <a:pPr>
              <a:lnSpc>
                <a:spcPct val="120000"/>
              </a:lnSpc>
            </a:pPr>
            <a:r>
              <a:rPr lang="en-GB" sz="8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800" dirty="0">
                <a:latin typeface="Calibri" panose="020F0502020204030204" pitchFamily="34" charset="0"/>
                <a:cs typeface="Calibri" panose="020F0502020204030204" pitchFamily="34" charset="0"/>
              </a:rPr>
              <a:t> </a:t>
            </a:r>
          </a:p>
          <a:p>
            <a:pPr>
              <a:lnSpc>
                <a:spcPct val="120000"/>
              </a:lnSpc>
            </a:pPr>
            <a:r>
              <a:rPr lang="en-GB" sz="8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800" dirty="0">
                <a:latin typeface="Calibri" panose="020F0502020204030204" pitchFamily="34" charset="0"/>
                <a:cs typeface="Calibri" panose="020F0502020204030204" pitchFamily="34" charset="0"/>
              </a:rPr>
              <a:t> </a:t>
            </a:r>
          </a:p>
          <a:p>
            <a:pPr>
              <a:lnSpc>
                <a:spcPct val="120000"/>
              </a:lnSpc>
            </a:pPr>
            <a:r>
              <a:rPr lang="en-GB" sz="8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563"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502813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31CDC8-D04B-4382-A12A-00F9EEA173D3}"/>
              </a:ext>
            </a:extLst>
          </p:cNvPr>
          <p:cNvSpPr/>
          <p:nvPr/>
        </p:nvSpPr>
        <p:spPr>
          <a:xfrm>
            <a:off x="368551" y="4478530"/>
            <a:ext cx="5686429" cy="3944670"/>
          </a:xfrm>
          <a:prstGeom prst="rect">
            <a:avLst/>
          </a:prstGeom>
          <a:ln w="19050">
            <a:noFill/>
          </a:ln>
        </p:spPr>
        <p:txBody>
          <a:bodyPr wrap="square">
            <a:spAutoFit/>
          </a:bodyPr>
          <a:lstStyle/>
          <a:p>
            <a:pPr>
              <a:spcBef>
                <a:spcPts val="675"/>
              </a:spcBef>
            </a:pPr>
            <a:r>
              <a:rPr lang="en-GB" sz="1600" dirty="0">
                <a:solidFill>
                  <a:schemeClr val="tx1">
                    <a:lumMod val="75000"/>
                    <a:lumOff val="25000"/>
                  </a:schemeClr>
                </a:solidFill>
                <a:latin typeface="Calibri" panose="020F0502020204030204" pitchFamily="34" charset="0"/>
              </a:rPr>
              <a:t>Name three things that have changed the most about you since you started primary school.</a:t>
            </a:r>
          </a:p>
          <a:p>
            <a:pPr>
              <a:spcBef>
                <a:spcPts val="675"/>
              </a:spcBef>
            </a:pPr>
            <a:r>
              <a:rPr lang="en-GB" sz="1600" dirty="0">
                <a:solidFill>
                  <a:schemeClr val="tx1">
                    <a:lumMod val="75000"/>
                    <a:lumOff val="25000"/>
                  </a:schemeClr>
                </a:solidFill>
                <a:latin typeface="Calibri" panose="020F0502020204030204" pitchFamily="34" charset="0"/>
              </a:rPr>
              <a:t>1.</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r>
              <a:rPr lang="en-GB" sz="1600" dirty="0">
                <a:solidFill>
                  <a:schemeClr val="tx1">
                    <a:lumMod val="75000"/>
                    <a:lumOff val="25000"/>
                  </a:schemeClr>
                </a:solidFill>
                <a:latin typeface="Calibri" panose="020F0502020204030204" pitchFamily="34" charset="0"/>
              </a:rPr>
              <a:t>2.</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r>
              <a:rPr lang="en-GB" sz="1600" dirty="0">
                <a:solidFill>
                  <a:schemeClr val="tx1">
                    <a:lumMod val="75000"/>
                    <a:lumOff val="25000"/>
                  </a:schemeClr>
                </a:solidFill>
                <a:latin typeface="Calibri" panose="020F0502020204030204" pitchFamily="34" charset="0"/>
              </a:rPr>
              <a:t>3.</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r>
              <a:rPr lang="en-GB" sz="1600" dirty="0">
                <a:solidFill>
                  <a:schemeClr val="tx1">
                    <a:lumMod val="75000"/>
                    <a:lumOff val="25000"/>
                  </a:schemeClr>
                </a:solidFill>
                <a:latin typeface="Calibri" panose="020F0502020204030204" pitchFamily="34" charset="0"/>
              </a:rPr>
              <a:t>What will you miss most about your old school?</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r>
              <a:rPr lang="en-GB" sz="1600" dirty="0">
                <a:solidFill>
                  <a:schemeClr val="tx1">
                    <a:lumMod val="75000"/>
                    <a:lumOff val="25000"/>
                  </a:schemeClr>
                </a:solidFill>
                <a:latin typeface="Calibri" panose="020F0502020204030204" pitchFamily="34" charset="0"/>
              </a:rPr>
              <a:t>What are you most concerned about in your new school?</a:t>
            </a:r>
          </a:p>
        </p:txBody>
      </p:sp>
      <p:sp>
        <p:nvSpPr>
          <p:cNvPr id="3" name="Rectangle 2">
            <a:extLst>
              <a:ext uri="{FF2B5EF4-FFF2-40B4-BE49-F238E27FC236}">
                <a16:creationId xmlns:a16="http://schemas.microsoft.com/office/drawing/2014/main" id="{DAC0C4F9-BDE1-438A-983E-8B64F04B221C}"/>
              </a:ext>
            </a:extLst>
          </p:cNvPr>
          <p:cNvSpPr/>
          <p:nvPr/>
        </p:nvSpPr>
        <p:spPr>
          <a:xfrm>
            <a:off x="368551" y="3476929"/>
            <a:ext cx="2451312" cy="461665"/>
          </a:xfrm>
          <a:prstGeom prst="rect">
            <a:avLst/>
          </a:prstGeom>
        </p:spPr>
        <p:txBody>
          <a:bodyPr wrap="non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School memories </a:t>
            </a:r>
          </a:p>
        </p:txBody>
      </p:sp>
      <p:sp>
        <p:nvSpPr>
          <p:cNvPr id="5" name="TextBox 4"/>
          <p:cNvSpPr txBox="1"/>
          <p:nvPr/>
        </p:nvSpPr>
        <p:spPr>
          <a:xfrm>
            <a:off x="379332" y="2110533"/>
            <a:ext cx="6144877" cy="1077218"/>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Before you make a change, it is good to look back as well as look forward. Doing this can help you to see how far you have come! You started primary school when you were just 5 years old – you couldn’t read or write back then! </a:t>
            </a:r>
          </a:p>
        </p:txBody>
      </p:sp>
      <p:sp>
        <p:nvSpPr>
          <p:cNvPr id="6" name="Rectangle 7">
            <a:extLst>
              <a:ext uri="{FF2B5EF4-FFF2-40B4-BE49-F238E27FC236}">
                <a16:creationId xmlns:a16="http://schemas.microsoft.com/office/drawing/2014/main" id="{083293E6-9C5B-3945-B148-C54CD33C34C5}"/>
              </a:ext>
            </a:extLst>
          </p:cNvPr>
          <p:cNvSpPr/>
          <p:nvPr/>
        </p:nvSpPr>
        <p:spPr>
          <a:xfrm>
            <a:off x="379332" y="1196502"/>
            <a:ext cx="4164496"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4</a:t>
            </a:r>
          </a:p>
          <a:p>
            <a:pPr defTabSz="514342">
              <a:defRPr/>
            </a:pPr>
            <a:r>
              <a:rPr lang="en-GB" sz="2400" b="1" dirty="0">
                <a:solidFill>
                  <a:srgbClr val="F48B06"/>
                </a:solidFill>
                <a:latin typeface="Calibri" panose="020F0502020204030204" pitchFamily="34" charset="0"/>
                <a:cs typeface="Calibri" panose="020F0502020204030204" pitchFamily="34" charset="0"/>
              </a:rPr>
              <a:t>Making the change</a:t>
            </a:r>
          </a:p>
        </p:txBody>
      </p:sp>
    </p:spTree>
    <p:extLst>
      <p:ext uri="{BB962C8B-B14F-4D97-AF65-F5344CB8AC3E}">
        <p14:creationId xmlns:p14="http://schemas.microsoft.com/office/powerpoint/2010/main" val="1261773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FD87FD-0521-48CE-8FAA-936E8E6177C1}"/>
              </a:ext>
            </a:extLst>
          </p:cNvPr>
          <p:cNvSpPr/>
          <p:nvPr/>
        </p:nvSpPr>
        <p:spPr>
          <a:xfrm>
            <a:off x="498043" y="1413316"/>
            <a:ext cx="1661160" cy="461665"/>
          </a:xfrm>
          <a:prstGeom prst="rect">
            <a:avLst/>
          </a:prstGeom>
        </p:spPr>
        <p:txBody>
          <a:bodyPr wrap="non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New school</a:t>
            </a:r>
          </a:p>
        </p:txBody>
      </p:sp>
      <p:sp>
        <p:nvSpPr>
          <p:cNvPr id="3" name="Rectangle 2">
            <a:extLst>
              <a:ext uri="{FF2B5EF4-FFF2-40B4-BE49-F238E27FC236}">
                <a16:creationId xmlns:a16="http://schemas.microsoft.com/office/drawing/2014/main" id="{3D9F6C19-142C-48F5-ADBC-6FF03F6D2346}"/>
              </a:ext>
            </a:extLst>
          </p:cNvPr>
          <p:cNvSpPr/>
          <p:nvPr/>
        </p:nvSpPr>
        <p:spPr>
          <a:xfrm>
            <a:off x="498043" y="2349013"/>
            <a:ext cx="5449742" cy="6699270"/>
          </a:xfrm>
          <a:prstGeom prst="rect">
            <a:avLst/>
          </a:prstGeom>
          <a:ln w="19050">
            <a:noFill/>
          </a:ln>
        </p:spPr>
        <p:txBody>
          <a:bodyPr wrap="square">
            <a:spAutoFit/>
          </a:bodyPr>
          <a:lstStyle/>
          <a:p>
            <a:pPr>
              <a:spcBef>
                <a:spcPts val="675"/>
              </a:spcBef>
            </a:pPr>
            <a:r>
              <a:rPr lang="en-GB" sz="1600" dirty="0">
                <a:solidFill>
                  <a:schemeClr val="tx1">
                    <a:lumMod val="75000"/>
                    <a:lumOff val="25000"/>
                  </a:schemeClr>
                </a:solidFill>
                <a:latin typeface="Calibri" panose="020F0502020204030204" pitchFamily="34" charset="0"/>
              </a:rPr>
              <a:t>Write down three things that you are really excited about doing in secondary school.</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r>
              <a:rPr lang="en-GB" sz="1600" dirty="0">
                <a:solidFill>
                  <a:schemeClr val="tx1">
                    <a:lumMod val="75000"/>
                    <a:lumOff val="25000"/>
                  </a:schemeClr>
                </a:solidFill>
                <a:latin typeface="Calibri" panose="020F0502020204030204" pitchFamily="34" charset="0"/>
              </a:rPr>
              <a:t>Write down three worries you have about secondary school. Speak to someone you trust about your worries to help you feel better. </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p:txBody>
      </p:sp>
    </p:spTree>
    <p:extLst>
      <p:ext uri="{BB962C8B-B14F-4D97-AF65-F5344CB8AC3E}">
        <p14:creationId xmlns:p14="http://schemas.microsoft.com/office/powerpoint/2010/main" val="1219990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FF92A8-DBD0-44D1-B67A-4E63F9762EE3}"/>
              </a:ext>
            </a:extLst>
          </p:cNvPr>
          <p:cNvSpPr/>
          <p:nvPr/>
        </p:nvSpPr>
        <p:spPr>
          <a:xfrm>
            <a:off x="370693" y="1647025"/>
            <a:ext cx="2396554" cy="461665"/>
          </a:xfrm>
          <a:prstGeom prst="rect">
            <a:avLst/>
          </a:prstGeom>
        </p:spPr>
        <p:txBody>
          <a:bodyPr wrap="none">
            <a:spAutoFit/>
          </a:bodyPr>
          <a:lstStyle/>
          <a:p>
            <a:r>
              <a:rPr lang="en-GB" sz="2400" b="1" dirty="0">
                <a:solidFill>
                  <a:schemeClr val="tx1">
                    <a:lumMod val="75000"/>
                    <a:lumOff val="25000"/>
                  </a:schemeClr>
                </a:solidFill>
                <a:latin typeface="Calibri" panose="020F0502020204030204" pitchFamily="34" charset="0"/>
              </a:rPr>
              <a:t>Life is a journey…</a:t>
            </a:r>
          </a:p>
        </p:txBody>
      </p:sp>
      <p:sp>
        <p:nvSpPr>
          <p:cNvPr id="3" name="Rectangle 2">
            <a:extLst>
              <a:ext uri="{FF2B5EF4-FFF2-40B4-BE49-F238E27FC236}">
                <a16:creationId xmlns:a16="http://schemas.microsoft.com/office/drawing/2014/main" id="{D7BA7946-84E9-4A6C-9A5A-BB71FE4432F6}"/>
              </a:ext>
            </a:extLst>
          </p:cNvPr>
          <p:cNvSpPr/>
          <p:nvPr/>
        </p:nvSpPr>
        <p:spPr>
          <a:xfrm>
            <a:off x="4299992" y="9092875"/>
            <a:ext cx="2368854" cy="438582"/>
          </a:xfrm>
          <a:prstGeom prst="rect">
            <a:avLst/>
          </a:prstGeom>
        </p:spPr>
        <p:txBody>
          <a:bodyPr wrap="none">
            <a:spAutoFit/>
          </a:bodyPr>
          <a:lstStyle/>
          <a:p>
            <a:r>
              <a:rPr lang="en-GB" sz="2250" b="1" dirty="0">
                <a:solidFill>
                  <a:schemeClr val="bg1"/>
                </a:solidFill>
                <a:latin typeface="Calibri" panose="020F0502020204030204" pitchFamily="34" charset="0"/>
                <a:cs typeface="Calibri" panose="020F0502020204030204" pitchFamily="34" charset="0"/>
              </a:rPr>
              <a:t>It is YOR journey…</a:t>
            </a:r>
          </a:p>
        </p:txBody>
      </p:sp>
      <p:sp>
        <p:nvSpPr>
          <p:cNvPr id="6" name="Rectangle 5">
            <a:extLst>
              <a:ext uri="{FF2B5EF4-FFF2-40B4-BE49-F238E27FC236}">
                <a16:creationId xmlns:a16="http://schemas.microsoft.com/office/drawing/2014/main" id="{1DF359D9-8A95-4D1E-83EC-AB686211D112}"/>
              </a:ext>
            </a:extLst>
          </p:cNvPr>
          <p:cNvSpPr/>
          <p:nvPr/>
        </p:nvSpPr>
        <p:spPr>
          <a:xfrm>
            <a:off x="406438" y="2708413"/>
            <a:ext cx="4702275" cy="584775"/>
          </a:xfrm>
          <a:prstGeom prst="rect">
            <a:avLst/>
          </a:prstGeom>
          <a:noFill/>
        </p:spPr>
        <p:txBody>
          <a:bodyPr wrap="square">
            <a:spAutoFit/>
          </a:bodyPr>
          <a:lstStyle/>
          <a:p>
            <a:r>
              <a:rPr lang="en-GB" sz="1600" dirty="0">
                <a:solidFill>
                  <a:schemeClr val="tx1">
                    <a:lumMod val="75000"/>
                    <a:lumOff val="25000"/>
                  </a:schemeClr>
                </a:solidFill>
                <a:latin typeface="Calibri" panose="020F0502020204030204" pitchFamily="34" charset="0"/>
                <a:cs typeface="Calibri" panose="020F0502020204030204" pitchFamily="34" charset="0"/>
              </a:rPr>
              <a:t>Build on who are and what you have done in primary school…</a:t>
            </a:r>
          </a:p>
        </p:txBody>
      </p:sp>
      <p:sp>
        <p:nvSpPr>
          <p:cNvPr id="7" name="Rectangle 6">
            <a:extLst>
              <a:ext uri="{FF2B5EF4-FFF2-40B4-BE49-F238E27FC236}">
                <a16:creationId xmlns:a16="http://schemas.microsoft.com/office/drawing/2014/main" id="{16257F8C-BCD5-46DF-AF12-2F2B118E06EF}"/>
              </a:ext>
            </a:extLst>
          </p:cNvPr>
          <p:cNvSpPr/>
          <p:nvPr/>
        </p:nvSpPr>
        <p:spPr>
          <a:xfrm>
            <a:off x="406438" y="3602117"/>
            <a:ext cx="4483614" cy="584775"/>
          </a:xfrm>
          <a:prstGeom prst="rect">
            <a:avLst/>
          </a:prstGeom>
          <a:noFill/>
        </p:spPr>
        <p:txBody>
          <a:bodyPr wrap="square">
            <a:spAutoFit/>
          </a:bodyPr>
          <a:lstStyle/>
          <a:p>
            <a:r>
              <a:rPr lang="en-GB" sz="1600" dirty="0">
                <a:solidFill>
                  <a:schemeClr val="tx1">
                    <a:lumMod val="75000"/>
                    <a:lumOff val="25000"/>
                  </a:schemeClr>
                </a:solidFill>
                <a:latin typeface="Calibri" panose="020F0502020204030204" pitchFamily="34" charset="0"/>
                <a:cs typeface="Calibri" panose="020F0502020204030204" pitchFamily="34" charset="0"/>
              </a:rPr>
              <a:t>Use it as a stepping stone to help you achieve, and enjoy a new school and environment. </a:t>
            </a:r>
          </a:p>
        </p:txBody>
      </p:sp>
      <p:sp>
        <p:nvSpPr>
          <p:cNvPr id="4" name="TextBox 3"/>
          <p:cNvSpPr txBox="1"/>
          <p:nvPr/>
        </p:nvSpPr>
        <p:spPr>
          <a:xfrm>
            <a:off x="406438" y="4480957"/>
            <a:ext cx="5199232" cy="584775"/>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What are the things that you have already done at primary school that you would like to build on?</a:t>
            </a:r>
          </a:p>
        </p:txBody>
      </p:sp>
    </p:spTree>
    <p:extLst>
      <p:ext uri="{BB962C8B-B14F-4D97-AF65-F5344CB8AC3E}">
        <p14:creationId xmlns:p14="http://schemas.microsoft.com/office/powerpoint/2010/main" val="202152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8298" y="2217487"/>
            <a:ext cx="6039636" cy="1815882"/>
          </a:xfrm>
          <a:prstGeom prst="rect">
            <a:avLst/>
          </a:prstGeom>
          <a:noFill/>
        </p:spPr>
        <p:txBody>
          <a:bodyPr wrap="square" rtlCol="0">
            <a:spAutoFit/>
          </a:bodyPr>
          <a:lstStyle/>
          <a:p>
            <a:r>
              <a:rPr lang="en-US" sz="1600" b="1" dirty="0">
                <a:solidFill>
                  <a:schemeClr val="tx1">
                    <a:lumMod val="75000"/>
                    <a:lumOff val="25000"/>
                  </a:schemeClr>
                </a:solidFill>
                <a:latin typeface="Calibri" panose="020F0502020204030204" pitchFamily="34" charset="0"/>
                <a:cs typeface="Calibri" panose="020F0502020204030204" pitchFamily="34" charset="0"/>
              </a:rPr>
              <a:t>Remember when Matthew Syed talked about a ‘growth mindset’? Now is the time to remind yourself of that!</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Change the statements on the left so that they are positive and hopeful. Your brain sometimes tells you negative things that are not based on fact. Your job is to tell your brain that there is another way to think and that it is wrong sometimes!</a:t>
            </a:r>
          </a:p>
        </p:txBody>
      </p:sp>
      <p:graphicFrame>
        <p:nvGraphicFramePr>
          <p:cNvPr id="4" name="Table 3"/>
          <p:cNvGraphicFramePr>
            <a:graphicFrameLocks noGrp="1"/>
          </p:cNvGraphicFramePr>
          <p:nvPr>
            <p:extLst>
              <p:ext uri="{D42A27DB-BD31-4B8C-83A1-F6EECF244321}">
                <p14:modId xmlns:p14="http://schemas.microsoft.com/office/powerpoint/2010/main" val="3258625423"/>
              </p:ext>
            </p:extLst>
          </p:nvPr>
        </p:nvGraphicFramePr>
        <p:xfrm>
          <a:off x="408298" y="4318329"/>
          <a:ext cx="6135082" cy="4873234"/>
        </p:xfrm>
        <a:graphic>
          <a:graphicData uri="http://schemas.openxmlformats.org/drawingml/2006/table">
            <a:tbl>
              <a:tblPr firstRow="1" bandRow="1">
                <a:tableStyleId>{5C22544A-7EE6-4342-B048-85BDC9FD1C3A}</a:tableStyleId>
              </a:tblPr>
              <a:tblGrid>
                <a:gridCol w="3067541">
                  <a:extLst>
                    <a:ext uri="{9D8B030D-6E8A-4147-A177-3AD203B41FA5}">
                      <a16:colId xmlns:a16="http://schemas.microsoft.com/office/drawing/2014/main" val="20000"/>
                    </a:ext>
                  </a:extLst>
                </a:gridCol>
                <a:gridCol w="3067541">
                  <a:extLst>
                    <a:ext uri="{9D8B030D-6E8A-4147-A177-3AD203B41FA5}">
                      <a16:colId xmlns:a16="http://schemas.microsoft.com/office/drawing/2014/main" val="20001"/>
                    </a:ext>
                  </a:extLst>
                </a:gridCol>
              </a:tblGrid>
              <a:tr h="326291">
                <a:tc>
                  <a:txBody>
                    <a:bodyPr/>
                    <a:lstStyle/>
                    <a:p>
                      <a:r>
                        <a:rPr lang="en-US" sz="1600" b="1" i="0" dirty="0">
                          <a:solidFill>
                            <a:schemeClr val="bg1"/>
                          </a:solidFill>
                          <a:latin typeface="Calibri" panose="020F0502020204030204" pitchFamily="34" charset="0"/>
                          <a:cs typeface="Calibri" panose="020F0502020204030204" pitchFamily="34" charset="0"/>
                        </a:rPr>
                        <a:t>Statement</a:t>
                      </a:r>
                    </a:p>
                  </a:txBody>
                  <a:tcPr marL="51435" marR="51435" marT="25718" marB="25718">
                    <a:solidFill>
                      <a:srgbClr val="FC8102"/>
                    </a:solidFill>
                  </a:tcPr>
                </a:tc>
                <a:tc>
                  <a:txBody>
                    <a:bodyPr/>
                    <a:lstStyle/>
                    <a:p>
                      <a:r>
                        <a:rPr lang="en-US" sz="1600" b="1" i="0" dirty="0">
                          <a:solidFill>
                            <a:schemeClr val="bg1"/>
                          </a:solidFill>
                          <a:latin typeface="Calibri" panose="020F0502020204030204" pitchFamily="34" charset="0"/>
                          <a:cs typeface="Calibri" panose="020F0502020204030204" pitchFamily="34" charset="0"/>
                        </a:rPr>
                        <a:t>Transform</a:t>
                      </a:r>
                      <a:r>
                        <a:rPr lang="en-US" sz="1600" b="1" i="0" baseline="0" dirty="0">
                          <a:solidFill>
                            <a:schemeClr val="bg1"/>
                          </a:solidFill>
                          <a:latin typeface="Calibri" panose="020F0502020204030204" pitchFamily="34" charset="0"/>
                          <a:cs typeface="Calibri" panose="020F0502020204030204" pitchFamily="34" charset="0"/>
                        </a:rPr>
                        <a:t> it!</a:t>
                      </a:r>
                      <a:endParaRPr lang="en-US" sz="1600" b="1" i="0" dirty="0">
                        <a:solidFill>
                          <a:schemeClr val="bg1"/>
                        </a:solidFill>
                        <a:latin typeface="Calibri" panose="020F0502020204030204" pitchFamily="34" charset="0"/>
                        <a:cs typeface="Calibri" panose="020F0502020204030204" pitchFamily="34" charset="0"/>
                      </a:endParaRPr>
                    </a:p>
                  </a:txBody>
                  <a:tcPr marL="51435" marR="51435" marT="25718" marB="25718">
                    <a:solidFill>
                      <a:srgbClr val="FC8102"/>
                    </a:solidFill>
                  </a:tcPr>
                </a:tc>
                <a:extLst>
                  <a:ext uri="{0D108BD9-81ED-4DB2-BD59-A6C34878D82A}">
                    <a16:rowId xmlns:a16="http://schemas.microsoft.com/office/drawing/2014/main" val="10000"/>
                  </a:ext>
                </a:extLst>
              </a:tr>
              <a:tr h="876003">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I won’t ever fit in.</a:t>
                      </a:r>
                    </a:p>
                  </a:txBody>
                  <a:tcPr marL="51435" marR="51435" marT="25718" marB="25718">
                    <a:noFill/>
                  </a:tcPr>
                </a:tc>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This is not true – I will find people who are like me; I just need to find them!</a:t>
                      </a:r>
                    </a:p>
                  </a:txBody>
                  <a:tcPr marL="51435" marR="51435" marT="25718" marB="25718">
                    <a:noFill/>
                  </a:tcPr>
                </a:tc>
                <a:extLst>
                  <a:ext uri="{0D108BD9-81ED-4DB2-BD59-A6C34878D82A}">
                    <a16:rowId xmlns:a16="http://schemas.microsoft.com/office/drawing/2014/main" val="10001"/>
                  </a:ext>
                </a:extLst>
              </a:tr>
              <a:tr h="326291">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I will</a:t>
                      </a:r>
                      <a:r>
                        <a:rPr lang="en-US" sz="1600" b="0" i="0" baseline="0" dirty="0">
                          <a:solidFill>
                            <a:schemeClr val="tx1">
                              <a:lumMod val="75000"/>
                              <a:lumOff val="25000"/>
                            </a:schemeClr>
                          </a:solidFill>
                          <a:latin typeface="Calibri" panose="020F0502020204030204" pitchFamily="34" charset="0"/>
                          <a:cs typeface="Calibri" panose="020F0502020204030204" pitchFamily="34" charset="0"/>
                        </a:rPr>
                        <a:t> always be lost.</a:t>
                      </a:r>
                    </a:p>
                    <a:p>
                      <a:endParaRPr lang="en-US" sz="1600" b="0" i="0" baseline="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tc>
                  <a:txBody>
                    <a:bodyPr/>
                    <a:lstStyle/>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extLst>
                  <a:ext uri="{0D108BD9-81ED-4DB2-BD59-A6C34878D82A}">
                    <a16:rowId xmlns:a16="http://schemas.microsoft.com/office/drawing/2014/main" val="10002"/>
                  </a:ext>
                </a:extLst>
              </a:tr>
              <a:tr h="326291">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I can’t do these subjects.</a:t>
                      </a: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tc>
                  <a:txBody>
                    <a:bodyPr/>
                    <a:lstStyle/>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extLst>
                  <a:ext uri="{0D108BD9-81ED-4DB2-BD59-A6C34878D82A}">
                    <a16:rowId xmlns:a16="http://schemas.microsoft.com/office/drawing/2014/main" val="10003"/>
                  </a:ext>
                </a:extLst>
              </a:tr>
              <a:tr h="601147">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I</a:t>
                      </a:r>
                      <a:r>
                        <a:rPr lang="en-US" sz="1600" b="0" i="0" baseline="0" dirty="0">
                          <a:solidFill>
                            <a:schemeClr val="tx1">
                              <a:lumMod val="75000"/>
                              <a:lumOff val="25000"/>
                            </a:schemeClr>
                          </a:solidFill>
                          <a:latin typeface="Calibri" panose="020F0502020204030204" pitchFamily="34" charset="0"/>
                          <a:cs typeface="Calibri" panose="020F0502020204030204" pitchFamily="34" charset="0"/>
                        </a:rPr>
                        <a:t> won’t make friends like I had in Year 6.</a:t>
                      </a: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tc>
                  <a:txBody>
                    <a:bodyPr/>
                    <a:lstStyle/>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extLst>
                  <a:ext uri="{0D108BD9-81ED-4DB2-BD59-A6C34878D82A}">
                    <a16:rowId xmlns:a16="http://schemas.microsoft.com/office/drawing/2014/main" val="10004"/>
                  </a:ext>
                </a:extLst>
              </a:tr>
              <a:tr h="326291">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I miss my</a:t>
                      </a:r>
                      <a:r>
                        <a:rPr lang="en-US" sz="1600" b="0" i="0" baseline="0" dirty="0">
                          <a:solidFill>
                            <a:schemeClr val="tx1">
                              <a:lumMod val="75000"/>
                              <a:lumOff val="25000"/>
                            </a:schemeClr>
                          </a:solidFill>
                          <a:latin typeface="Calibri" panose="020F0502020204030204" pitchFamily="34" charset="0"/>
                          <a:cs typeface="Calibri" panose="020F0502020204030204" pitchFamily="34" charset="0"/>
                        </a:rPr>
                        <a:t> primary school.</a:t>
                      </a: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tc>
                  <a:txBody>
                    <a:bodyPr/>
                    <a:lstStyle/>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extLst>
                  <a:ext uri="{0D108BD9-81ED-4DB2-BD59-A6C34878D82A}">
                    <a16:rowId xmlns:a16="http://schemas.microsoft.com/office/drawing/2014/main" val="10005"/>
                  </a:ext>
                </a:extLst>
              </a:tr>
              <a:tr h="326291">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One of your own: </a:t>
                      </a: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tc>
                  <a:txBody>
                    <a:bodyPr/>
                    <a:lstStyle/>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extLst>
                  <a:ext uri="{0D108BD9-81ED-4DB2-BD59-A6C34878D82A}">
                    <a16:rowId xmlns:a16="http://schemas.microsoft.com/office/drawing/2014/main" val="10006"/>
                  </a:ext>
                </a:extLst>
              </a:tr>
            </a:tbl>
          </a:graphicData>
        </a:graphic>
      </p:graphicFrame>
      <p:sp>
        <p:nvSpPr>
          <p:cNvPr id="5" name="Rectangle 7">
            <a:extLst>
              <a:ext uri="{FF2B5EF4-FFF2-40B4-BE49-F238E27FC236}">
                <a16:creationId xmlns:a16="http://schemas.microsoft.com/office/drawing/2014/main" id="{7F4B03B6-B355-EE45-BAA0-9C465D293ED0}"/>
              </a:ext>
            </a:extLst>
          </p:cNvPr>
          <p:cNvSpPr/>
          <p:nvPr/>
        </p:nvSpPr>
        <p:spPr>
          <a:xfrm>
            <a:off x="408298" y="1256813"/>
            <a:ext cx="3488902"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5</a:t>
            </a:r>
          </a:p>
          <a:p>
            <a:pPr defTabSz="514342">
              <a:defRPr/>
            </a:pPr>
            <a:r>
              <a:rPr lang="en-GB" sz="2400" b="1" dirty="0">
                <a:solidFill>
                  <a:srgbClr val="F48B06"/>
                </a:solidFill>
                <a:latin typeface="Calibri" panose="020F0502020204030204" pitchFamily="34" charset="0"/>
                <a:cs typeface="Calibri" panose="020F0502020204030204" pitchFamily="34" charset="0"/>
              </a:rPr>
              <a:t>Lost but not lost</a:t>
            </a:r>
          </a:p>
        </p:txBody>
      </p:sp>
    </p:spTree>
    <p:extLst>
      <p:ext uri="{BB962C8B-B14F-4D97-AF65-F5344CB8AC3E}">
        <p14:creationId xmlns:p14="http://schemas.microsoft.com/office/powerpoint/2010/main" val="1683144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DBB286-6846-49ED-83F0-8EE82BB09B28}"/>
              </a:ext>
            </a:extLst>
          </p:cNvPr>
          <p:cNvSpPr/>
          <p:nvPr/>
        </p:nvSpPr>
        <p:spPr>
          <a:xfrm>
            <a:off x="563775" y="1280849"/>
            <a:ext cx="5113682" cy="461665"/>
          </a:xfrm>
          <a:prstGeom prst="rect">
            <a:avLst/>
          </a:prstGeom>
        </p:spPr>
        <p:txBody>
          <a:bodyPr wrap="square">
            <a:spAutoFit/>
          </a:bodyPr>
          <a:lstStyle/>
          <a:p>
            <a:r>
              <a:rPr lang="en-GB" sz="2400" b="1" dirty="0">
                <a:solidFill>
                  <a:schemeClr val="tx1">
                    <a:lumMod val="75000"/>
                    <a:lumOff val="25000"/>
                  </a:schemeClr>
                </a:solidFill>
                <a:latin typeface="Calibri" panose="020F0502020204030204" pitchFamily="34" charset="0"/>
              </a:rPr>
              <a:t>This is the Triangle of Trust</a:t>
            </a:r>
          </a:p>
        </p:txBody>
      </p:sp>
      <p:sp>
        <p:nvSpPr>
          <p:cNvPr id="3" name="TextBox 2">
            <a:extLst>
              <a:ext uri="{FF2B5EF4-FFF2-40B4-BE49-F238E27FC236}">
                <a16:creationId xmlns:a16="http://schemas.microsoft.com/office/drawing/2014/main" id="{3212CA0E-B6FD-433F-9F57-02BA982BCFB2}"/>
              </a:ext>
            </a:extLst>
          </p:cNvPr>
          <p:cNvSpPr txBox="1"/>
          <p:nvPr/>
        </p:nvSpPr>
        <p:spPr>
          <a:xfrm>
            <a:off x="563775" y="1937821"/>
            <a:ext cx="5113682" cy="4426148"/>
          </a:xfrm>
          <a:prstGeom prst="rect">
            <a:avLst/>
          </a:prstGeom>
          <a:noFill/>
          <a:ln w="19050">
            <a:noFill/>
          </a:ln>
        </p:spPr>
        <p:txBody>
          <a:bodyPr wrap="square" rtlCol="0">
            <a:spAutoFit/>
          </a:bodyPr>
          <a:lstStyle/>
          <a:p>
            <a:pPr>
              <a:lnSpc>
                <a:spcPct val="120000"/>
              </a:lnSpc>
              <a:spcBef>
                <a:spcPts val="675"/>
              </a:spcBef>
            </a:pPr>
            <a:r>
              <a:rPr lang="en-GB" sz="1600" dirty="0">
                <a:solidFill>
                  <a:schemeClr val="tx1">
                    <a:lumMod val="75000"/>
                    <a:lumOff val="25000"/>
                  </a:schemeClr>
                </a:solidFill>
                <a:latin typeface="Calibri" panose="020F0502020204030204" pitchFamily="34" charset="0"/>
              </a:rPr>
              <a:t>Write down who is in your Triangle of Trust. </a:t>
            </a:r>
            <a:br>
              <a:rPr lang="en-GB" sz="1600" dirty="0">
                <a:solidFill>
                  <a:schemeClr val="tx1">
                    <a:lumMod val="75000"/>
                    <a:lumOff val="25000"/>
                  </a:schemeClr>
                </a:solidFill>
                <a:latin typeface="Calibri" panose="020F0502020204030204" pitchFamily="34" charset="0"/>
              </a:rPr>
            </a:br>
            <a:r>
              <a:rPr lang="en-GB" sz="1600" dirty="0">
                <a:solidFill>
                  <a:schemeClr val="tx1">
                    <a:lumMod val="75000"/>
                    <a:lumOff val="25000"/>
                  </a:schemeClr>
                </a:solidFill>
                <a:latin typeface="Calibri" panose="020F0502020204030204" pitchFamily="34" charset="0"/>
              </a:rPr>
              <a:t>Put their names on the triangle.</a:t>
            </a:r>
          </a:p>
          <a:p>
            <a:pPr>
              <a:lnSpc>
                <a:spcPct val="120000"/>
              </a:lnSpc>
              <a:spcBef>
                <a:spcPts val="675"/>
              </a:spcBef>
            </a:pPr>
            <a:endParaRPr lang="en-GB" sz="1600" dirty="0">
              <a:solidFill>
                <a:schemeClr val="tx1">
                  <a:lumMod val="75000"/>
                  <a:lumOff val="25000"/>
                </a:schemeClr>
              </a:solidFill>
              <a:latin typeface="Calibri" panose="020F0502020204030204" pitchFamily="34" charset="0"/>
            </a:endParaRPr>
          </a:p>
          <a:p>
            <a:pPr>
              <a:lnSpc>
                <a:spcPct val="120000"/>
              </a:lnSpc>
              <a:spcBef>
                <a:spcPts val="675"/>
              </a:spcBef>
            </a:pPr>
            <a:r>
              <a:rPr lang="en-GB" sz="1600" dirty="0">
                <a:solidFill>
                  <a:schemeClr val="tx1">
                    <a:lumMod val="75000"/>
                    <a:lumOff val="25000"/>
                  </a:schemeClr>
                </a:solidFill>
                <a:latin typeface="Calibri" panose="020F0502020204030204" pitchFamily="34" charset="0"/>
              </a:rPr>
              <a:t>Who can you talk to about different things?</a:t>
            </a:r>
          </a:p>
          <a:p>
            <a:pPr>
              <a:lnSpc>
                <a:spcPct val="120000"/>
              </a:lnSpc>
              <a:spcBef>
                <a:spcPts val="675"/>
              </a:spcBef>
            </a:pPr>
            <a:endParaRPr lang="en-GB" sz="1600" dirty="0">
              <a:solidFill>
                <a:schemeClr val="tx1">
                  <a:lumMod val="75000"/>
                  <a:lumOff val="25000"/>
                </a:schemeClr>
              </a:solidFill>
              <a:latin typeface="Calibri" panose="020F0502020204030204" pitchFamily="34" charset="0"/>
            </a:endParaRPr>
          </a:p>
          <a:p>
            <a:pPr>
              <a:lnSpc>
                <a:spcPct val="120000"/>
              </a:lnSpc>
              <a:spcBef>
                <a:spcPts val="675"/>
              </a:spcBef>
            </a:pPr>
            <a:r>
              <a:rPr lang="en-GB" sz="1600" dirty="0">
                <a:solidFill>
                  <a:schemeClr val="tx1">
                    <a:lumMod val="75000"/>
                    <a:lumOff val="25000"/>
                  </a:schemeClr>
                </a:solidFill>
                <a:latin typeface="Calibri" panose="020F0502020204030204" pitchFamily="34" charset="0"/>
              </a:rPr>
              <a:t>What three things makes you feel happy and good?</a:t>
            </a:r>
          </a:p>
          <a:p>
            <a:pPr>
              <a:lnSpc>
                <a:spcPct val="120000"/>
              </a:lnSpc>
              <a:spcBef>
                <a:spcPts val="675"/>
              </a:spcBef>
            </a:pPr>
            <a:r>
              <a:rPr lang="en-GB" sz="1600" dirty="0">
                <a:solidFill>
                  <a:schemeClr val="tx1">
                    <a:lumMod val="75000"/>
                    <a:lumOff val="25000"/>
                  </a:schemeClr>
                </a:solidFill>
                <a:latin typeface="Calibri" panose="020F0502020204030204" pitchFamily="34" charset="0"/>
              </a:rPr>
              <a:t>1.</a:t>
            </a:r>
          </a:p>
          <a:p>
            <a:pPr>
              <a:lnSpc>
                <a:spcPct val="120000"/>
              </a:lnSpc>
              <a:spcBef>
                <a:spcPts val="675"/>
              </a:spcBef>
            </a:pPr>
            <a:r>
              <a:rPr lang="en-GB" sz="1600" dirty="0">
                <a:solidFill>
                  <a:schemeClr val="tx1">
                    <a:lumMod val="75000"/>
                    <a:lumOff val="25000"/>
                  </a:schemeClr>
                </a:solidFill>
                <a:latin typeface="Calibri" panose="020F0502020204030204" pitchFamily="34" charset="0"/>
              </a:rPr>
              <a:t>2.</a:t>
            </a:r>
          </a:p>
          <a:p>
            <a:pPr>
              <a:lnSpc>
                <a:spcPct val="120000"/>
              </a:lnSpc>
              <a:spcBef>
                <a:spcPts val="675"/>
              </a:spcBef>
            </a:pPr>
            <a:r>
              <a:rPr lang="en-GB" sz="1600" dirty="0">
                <a:solidFill>
                  <a:schemeClr val="tx1">
                    <a:lumMod val="75000"/>
                    <a:lumOff val="25000"/>
                  </a:schemeClr>
                </a:solidFill>
                <a:latin typeface="Calibri" panose="020F0502020204030204" pitchFamily="34" charset="0"/>
              </a:rPr>
              <a:t>3.</a:t>
            </a:r>
          </a:p>
          <a:p>
            <a:pPr>
              <a:lnSpc>
                <a:spcPct val="120000"/>
              </a:lnSpc>
              <a:spcBef>
                <a:spcPts val="675"/>
              </a:spcBef>
            </a:pPr>
            <a:endParaRPr lang="en-GB" sz="1600" dirty="0">
              <a:solidFill>
                <a:schemeClr val="tx1">
                  <a:lumMod val="75000"/>
                  <a:lumOff val="25000"/>
                </a:schemeClr>
              </a:solidFill>
              <a:latin typeface="Calibri" panose="020F0502020204030204" pitchFamily="34" charset="0"/>
            </a:endParaRPr>
          </a:p>
          <a:p>
            <a:pPr>
              <a:lnSpc>
                <a:spcPct val="120000"/>
              </a:lnSpc>
              <a:spcBef>
                <a:spcPts val="675"/>
              </a:spcBef>
            </a:pPr>
            <a:r>
              <a:rPr lang="en-GB" sz="1600" dirty="0">
                <a:solidFill>
                  <a:schemeClr val="tx1">
                    <a:lumMod val="75000"/>
                    <a:lumOff val="25000"/>
                  </a:schemeClr>
                </a:solidFill>
                <a:latin typeface="Calibri" panose="020F0502020204030204" pitchFamily="34" charset="0"/>
              </a:rPr>
              <a:t>Where is your safe place </a:t>
            </a:r>
            <a:br>
              <a:rPr lang="en-GB" sz="1600" dirty="0">
                <a:solidFill>
                  <a:schemeClr val="tx1">
                    <a:lumMod val="75000"/>
                    <a:lumOff val="25000"/>
                  </a:schemeClr>
                </a:solidFill>
                <a:latin typeface="Calibri" panose="020F0502020204030204" pitchFamily="34" charset="0"/>
              </a:rPr>
            </a:br>
            <a:r>
              <a:rPr lang="en-GB" sz="1600" dirty="0">
                <a:solidFill>
                  <a:schemeClr val="tx1">
                    <a:lumMod val="75000"/>
                    <a:lumOff val="25000"/>
                  </a:schemeClr>
                </a:solidFill>
                <a:latin typeface="Calibri" panose="020F0502020204030204" pitchFamily="34" charset="0"/>
              </a:rPr>
              <a:t>to just relax? </a:t>
            </a:r>
          </a:p>
        </p:txBody>
      </p:sp>
      <p:sp>
        <p:nvSpPr>
          <p:cNvPr id="8" name="Triangle 7">
            <a:extLst>
              <a:ext uri="{FF2B5EF4-FFF2-40B4-BE49-F238E27FC236}">
                <a16:creationId xmlns:a16="http://schemas.microsoft.com/office/drawing/2014/main" id="{CA0C0FC7-A200-384A-A8F5-9F45B7023D88}"/>
              </a:ext>
            </a:extLst>
          </p:cNvPr>
          <p:cNvSpPr/>
          <p:nvPr/>
        </p:nvSpPr>
        <p:spPr>
          <a:xfrm>
            <a:off x="3338219" y="6855946"/>
            <a:ext cx="2632950" cy="2001445"/>
          </a:xfrm>
          <a:prstGeom prst="triangle">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TextBox 8">
            <a:extLst>
              <a:ext uri="{FF2B5EF4-FFF2-40B4-BE49-F238E27FC236}">
                <a16:creationId xmlns:a16="http://schemas.microsoft.com/office/drawing/2014/main" id="{0A385C20-2A94-6E4D-8135-E74635E9EB3D}"/>
              </a:ext>
            </a:extLst>
          </p:cNvPr>
          <p:cNvSpPr txBox="1"/>
          <p:nvPr/>
        </p:nvSpPr>
        <p:spPr>
          <a:xfrm>
            <a:off x="3749599" y="9024355"/>
            <a:ext cx="1984311" cy="369332"/>
          </a:xfrm>
          <a:prstGeom prst="rect">
            <a:avLst/>
          </a:prstGeom>
          <a:noFill/>
        </p:spPr>
        <p:txBody>
          <a:bodyPr wrap="square" rtlCol="0">
            <a:spAutoFit/>
          </a:bodyPr>
          <a:lstStyle/>
          <a:p>
            <a:pPr algn="ctr"/>
            <a:r>
              <a:rPr lang="en-US" b="1" dirty="0">
                <a:solidFill>
                  <a:schemeClr val="tx1">
                    <a:lumMod val="75000"/>
                    <a:lumOff val="25000"/>
                  </a:schemeClr>
                </a:solidFill>
                <a:latin typeface="Calibri Light" panose="020F0302020204030204" pitchFamily="34" charset="0"/>
                <a:cs typeface="Calibri Light" panose="020F0302020204030204" pitchFamily="34" charset="0"/>
              </a:rPr>
              <a:t>School/Teachers</a:t>
            </a:r>
          </a:p>
        </p:txBody>
      </p:sp>
      <p:sp>
        <p:nvSpPr>
          <p:cNvPr id="10" name="TextBox 9">
            <a:extLst>
              <a:ext uri="{FF2B5EF4-FFF2-40B4-BE49-F238E27FC236}">
                <a16:creationId xmlns:a16="http://schemas.microsoft.com/office/drawing/2014/main" id="{F14EB8E0-2F1F-5746-B5E8-745D532BB6F9}"/>
              </a:ext>
            </a:extLst>
          </p:cNvPr>
          <p:cNvSpPr txBox="1"/>
          <p:nvPr/>
        </p:nvSpPr>
        <p:spPr>
          <a:xfrm rot="3252108">
            <a:off x="4894976" y="7565669"/>
            <a:ext cx="1677868" cy="369332"/>
          </a:xfrm>
          <a:prstGeom prst="rect">
            <a:avLst/>
          </a:prstGeom>
          <a:noFill/>
        </p:spPr>
        <p:txBody>
          <a:bodyPr wrap="square" rtlCol="0">
            <a:spAutoFit/>
          </a:bodyPr>
          <a:lstStyle/>
          <a:p>
            <a:pPr algn="ctr"/>
            <a:r>
              <a:rPr lang="en-US" b="1" dirty="0">
                <a:solidFill>
                  <a:schemeClr val="tx1">
                    <a:lumMod val="75000"/>
                    <a:lumOff val="25000"/>
                  </a:schemeClr>
                </a:solidFill>
                <a:latin typeface="Calibri Light" panose="020F0302020204030204" pitchFamily="34" charset="0"/>
                <a:cs typeface="Calibri Light" panose="020F0302020204030204" pitchFamily="34" charset="0"/>
              </a:rPr>
              <a:t>Home/Parents</a:t>
            </a:r>
          </a:p>
        </p:txBody>
      </p:sp>
      <p:sp>
        <p:nvSpPr>
          <p:cNvPr id="11" name="TextBox 10">
            <a:extLst>
              <a:ext uri="{FF2B5EF4-FFF2-40B4-BE49-F238E27FC236}">
                <a16:creationId xmlns:a16="http://schemas.microsoft.com/office/drawing/2014/main" id="{D386C0A8-70F9-DC4C-8A05-769045D20FAB}"/>
              </a:ext>
            </a:extLst>
          </p:cNvPr>
          <p:cNvSpPr txBox="1"/>
          <p:nvPr/>
        </p:nvSpPr>
        <p:spPr>
          <a:xfrm>
            <a:off x="3214917" y="6168020"/>
            <a:ext cx="3053673" cy="369332"/>
          </a:xfrm>
          <a:prstGeom prst="rect">
            <a:avLst/>
          </a:prstGeom>
          <a:noFill/>
        </p:spPr>
        <p:txBody>
          <a:bodyPr wrap="square" rtlCol="0">
            <a:spAutoFit/>
          </a:bodyPr>
          <a:lstStyle/>
          <a:p>
            <a:r>
              <a:rPr lang="en-US" b="1" dirty="0">
                <a:solidFill>
                  <a:srgbClr val="FF7701"/>
                </a:solidFill>
                <a:latin typeface="Calibri" panose="020F0502020204030204" pitchFamily="34" charset="0"/>
                <a:cs typeface="Calibri" panose="020F0502020204030204" pitchFamily="34" charset="0"/>
              </a:rPr>
              <a:t>Mr Burton’s Triangle of Trust:</a:t>
            </a:r>
          </a:p>
        </p:txBody>
      </p:sp>
      <p:sp>
        <p:nvSpPr>
          <p:cNvPr id="12" name="TextBox 11">
            <a:extLst>
              <a:ext uri="{FF2B5EF4-FFF2-40B4-BE49-F238E27FC236}">
                <a16:creationId xmlns:a16="http://schemas.microsoft.com/office/drawing/2014/main" id="{83A36BE5-68E7-6045-969C-3A60BFD124DB}"/>
              </a:ext>
            </a:extLst>
          </p:cNvPr>
          <p:cNvSpPr txBox="1"/>
          <p:nvPr/>
        </p:nvSpPr>
        <p:spPr>
          <a:xfrm rot="18390511">
            <a:off x="3246752" y="7460702"/>
            <a:ext cx="940435" cy="369332"/>
          </a:xfrm>
          <a:prstGeom prst="rect">
            <a:avLst/>
          </a:prstGeom>
          <a:noFill/>
        </p:spPr>
        <p:txBody>
          <a:bodyPr wrap="square" rtlCol="0">
            <a:spAutoFit/>
          </a:bodyPr>
          <a:lstStyle/>
          <a:p>
            <a:pPr algn="ctr"/>
            <a:r>
              <a:rPr lang="en-US" b="1" dirty="0">
                <a:solidFill>
                  <a:schemeClr val="tx1">
                    <a:lumMod val="75000"/>
                    <a:lumOff val="25000"/>
                  </a:schemeClr>
                </a:solidFill>
                <a:latin typeface="Calibri Light" panose="020F0302020204030204" pitchFamily="34" charset="0"/>
                <a:cs typeface="Calibri Light" panose="020F0302020204030204" pitchFamily="34" charset="0"/>
              </a:rPr>
              <a:t>YOU!!</a:t>
            </a:r>
          </a:p>
        </p:txBody>
      </p:sp>
    </p:spTree>
    <p:extLst>
      <p:ext uri="{BB962C8B-B14F-4D97-AF65-F5344CB8AC3E}">
        <p14:creationId xmlns:p14="http://schemas.microsoft.com/office/powerpoint/2010/main" val="1946912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3798" y="2364521"/>
            <a:ext cx="5754813" cy="6986528"/>
          </a:xfrm>
          <a:prstGeom prst="rect">
            <a:avLst/>
          </a:prstGeom>
          <a:noFill/>
        </p:spPr>
        <p:txBody>
          <a:bodyPr wrap="square" rtlCol="0">
            <a:spAutoFit/>
          </a:bodyPr>
          <a:lstStyle/>
          <a:p>
            <a:r>
              <a:rPr lang="en-US" sz="1600" b="1" dirty="0">
                <a:solidFill>
                  <a:schemeClr val="tx1">
                    <a:lumMod val="75000"/>
                    <a:lumOff val="25000"/>
                  </a:schemeClr>
                </a:solidFill>
                <a:latin typeface="Calibri" panose="020F0502020204030204" pitchFamily="34" charset="0"/>
                <a:cs typeface="Calibri" panose="020F0502020204030204" pitchFamily="34" charset="0"/>
              </a:rPr>
              <a:t>How do you handle bouncing back?</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Answer the following questions/finish the sentences:</a:t>
            </a:r>
          </a:p>
          <a:p>
            <a:pPr>
              <a:lnSpc>
                <a:spcPct val="15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lnSpc>
                <a:spcPct val="150000"/>
              </a:lnSpc>
              <a:buAutoNum type="arabicPeriod"/>
            </a:pPr>
            <a:r>
              <a:rPr lang="en-US" sz="1600" dirty="0">
                <a:solidFill>
                  <a:schemeClr val="tx1">
                    <a:lumMod val="75000"/>
                    <a:lumOff val="25000"/>
                  </a:schemeClr>
                </a:solidFill>
                <a:latin typeface="Calibri" panose="020F0502020204030204" pitchFamily="34" charset="0"/>
                <a:cs typeface="Calibri" panose="020F0502020204030204" pitchFamily="34" charset="0"/>
              </a:rPr>
              <a:t>I have shown ‘grit’ when</a:t>
            </a:r>
            <a:r>
              <a:rPr lang="mr-IN" sz="1600" dirty="0">
                <a:solidFill>
                  <a:schemeClr val="tx1">
                    <a:lumMod val="75000"/>
                    <a:lumOff val="25000"/>
                  </a:schemeClr>
                </a:solidFill>
                <a:latin typeface="Calibri" panose="020F0502020204030204" pitchFamily="34" charset="0"/>
              </a:rPr>
              <a:t>…</a:t>
            </a:r>
            <a:endParaRPr lang="en-GB" sz="1600" dirty="0">
              <a:solidFill>
                <a:schemeClr val="tx1">
                  <a:lumMod val="75000"/>
                  <a:lumOff val="25000"/>
                </a:schemeClr>
              </a:solidFill>
              <a:latin typeface="Calibri" panose="020F0502020204030204" pitchFamily="34" charset="0"/>
            </a:endParaRPr>
          </a:p>
          <a:p>
            <a:pPr marL="342900" indent="-342900">
              <a:lnSpc>
                <a:spcPct val="150000"/>
              </a:lnSpc>
              <a:buAutoNum type="arabicPeriod"/>
            </a:pPr>
            <a:endParaRPr lang="en-GB" sz="1600" dirty="0">
              <a:solidFill>
                <a:schemeClr val="tx1">
                  <a:lumMod val="75000"/>
                  <a:lumOff val="25000"/>
                </a:schemeClr>
              </a:solidFill>
              <a:latin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r>
              <a:rPr lang="en-GB" sz="1600" dirty="0">
                <a:solidFill>
                  <a:schemeClr val="tx1">
                    <a:lumMod val="75000"/>
                    <a:lumOff val="25000"/>
                  </a:schemeClr>
                </a:solidFill>
                <a:latin typeface="Calibri" panose="020F0502020204030204" pitchFamily="34" charset="0"/>
                <a:cs typeface="Calibri" panose="020F0502020204030204" pitchFamily="34" charset="0"/>
              </a:rPr>
              <a:t>2.     I need to show more determination when</a:t>
            </a:r>
            <a:r>
              <a:rPr lang="mr-IN" sz="1600" dirty="0">
                <a:solidFill>
                  <a:schemeClr val="tx1">
                    <a:lumMod val="75000"/>
                    <a:lumOff val="25000"/>
                  </a:schemeClr>
                </a:solidFill>
                <a:latin typeface="Calibri" panose="020F0502020204030204" pitchFamily="34" charset="0"/>
              </a:rPr>
              <a:t>…</a:t>
            </a:r>
            <a:endParaRPr lang="en-US" sz="1600" dirty="0">
              <a:solidFill>
                <a:schemeClr val="tx1">
                  <a:lumMod val="75000"/>
                  <a:lumOff val="25000"/>
                </a:schemeClr>
              </a:solidFill>
              <a:latin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r>
              <a:rPr lang="en-GB" sz="1600" dirty="0">
                <a:solidFill>
                  <a:schemeClr val="tx1">
                    <a:lumMod val="75000"/>
                    <a:lumOff val="25000"/>
                  </a:schemeClr>
                </a:solidFill>
                <a:latin typeface="Calibri" panose="020F0502020204030204" pitchFamily="34" charset="0"/>
                <a:cs typeface="Calibri" panose="020F0502020204030204" pitchFamily="34" charset="0"/>
              </a:rPr>
              <a:t>3.    How do you handle making a mistake? </a:t>
            </a:r>
            <a:br>
              <a:rPr lang="en-GB" sz="1600" dirty="0">
                <a:solidFill>
                  <a:schemeClr val="tx1">
                    <a:lumMod val="75000"/>
                    <a:lumOff val="25000"/>
                  </a:schemeClr>
                </a:solidFill>
                <a:latin typeface="Calibri" panose="020F0502020204030204" pitchFamily="34" charset="0"/>
                <a:cs typeface="Calibri" panose="020F0502020204030204" pitchFamily="34" charset="0"/>
              </a:rPr>
            </a:br>
            <a:r>
              <a:rPr lang="en-GB" sz="1600" dirty="0">
                <a:solidFill>
                  <a:schemeClr val="tx1">
                    <a:lumMod val="75000"/>
                    <a:lumOff val="25000"/>
                  </a:schemeClr>
                </a:solidFill>
                <a:latin typeface="Calibri" panose="020F0502020204030204" pitchFamily="34" charset="0"/>
                <a:cs typeface="Calibri" panose="020F0502020204030204" pitchFamily="34" charset="0"/>
              </a:rPr>
              <a:t>        What is your reaction?</a:t>
            </a: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r>
              <a:rPr lang="en-GB" sz="1600" dirty="0">
                <a:solidFill>
                  <a:schemeClr val="tx1">
                    <a:lumMod val="75000"/>
                    <a:lumOff val="25000"/>
                  </a:schemeClr>
                </a:solidFill>
                <a:latin typeface="Calibri" panose="020F0502020204030204" pitchFamily="34" charset="0"/>
                <a:cs typeface="Calibri" panose="020F0502020204030204" pitchFamily="34" charset="0"/>
              </a:rPr>
              <a:t>4.    Think of a time when you made a mistake. </a:t>
            </a:r>
            <a:br>
              <a:rPr lang="en-GB" sz="1600" dirty="0">
                <a:solidFill>
                  <a:schemeClr val="tx1">
                    <a:lumMod val="75000"/>
                    <a:lumOff val="25000"/>
                  </a:schemeClr>
                </a:solidFill>
                <a:latin typeface="Calibri" panose="020F0502020204030204" pitchFamily="34" charset="0"/>
                <a:cs typeface="Calibri" panose="020F0502020204030204" pitchFamily="34" charset="0"/>
              </a:rPr>
            </a:br>
            <a:r>
              <a:rPr lang="en-GB" sz="1600" dirty="0">
                <a:solidFill>
                  <a:schemeClr val="tx1">
                    <a:lumMod val="75000"/>
                    <a:lumOff val="25000"/>
                  </a:schemeClr>
                </a:solidFill>
                <a:latin typeface="Calibri" panose="020F0502020204030204" pitchFamily="34" charset="0"/>
                <a:cs typeface="Calibri" panose="020F0502020204030204" pitchFamily="34" charset="0"/>
              </a:rPr>
              <a:t>        Were you kind to yourself?</a:t>
            </a:r>
          </a:p>
          <a:p>
            <a:pPr marL="289316" indent="-289316">
              <a:buAutoNum type="arabicParen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 name="Rectangle 7">
            <a:extLst>
              <a:ext uri="{FF2B5EF4-FFF2-40B4-BE49-F238E27FC236}">
                <a16:creationId xmlns:a16="http://schemas.microsoft.com/office/drawing/2014/main" id="{AE4A4240-912E-9B4C-B53C-9D5992C06F72}"/>
              </a:ext>
            </a:extLst>
          </p:cNvPr>
          <p:cNvSpPr/>
          <p:nvPr/>
        </p:nvSpPr>
        <p:spPr>
          <a:xfrm>
            <a:off x="529389" y="1330229"/>
            <a:ext cx="2779167"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6</a:t>
            </a:r>
          </a:p>
          <a:p>
            <a:pPr defTabSz="514342">
              <a:defRPr/>
            </a:pPr>
            <a:r>
              <a:rPr lang="en-GB" sz="2400" b="1" dirty="0">
                <a:solidFill>
                  <a:srgbClr val="F48B06"/>
                </a:solidFill>
                <a:latin typeface="Calibri" panose="020F0502020204030204" pitchFamily="34" charset="0"/>
                <a:cs typeface="Calibri" panose="020F0502020204030204" pitchFamily="34" charset="0"/>
              </a:rPr>
              <a:t>‘Bouncebackability’</a:t>
            </a:r>
          </a:p>
        </p:txBody>
      </p:sp>
    </p:spTree>
    <p:extLst>
      <p:ext uri="{BB962C8B-B14F-4D97-AF65-F5344CB8AC3E}">
        <p14:creationId xmlns:p14="http://schemas.microsoft.com/office/powerpoint/2010/main" val="1924073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8002" y="1292129"/>
            <a:ext cx="5280734" cy="8217634"/>
          </a:xfrm>
          <a:prstGeom prst="rect">
            <a:avLst/>
          </a:prstGeom>
          <a:noFill/>
        </p:spPr>
        <p:txBody>
          <a:bodyPr wrap="square" rtlCol="0">
            <a:spAutoFit/>
          </a:bodyPr>
          <a:lstStyle/>
          <a:p>
            <a:r>
              <a:rPr lang="en-US" sz="1600" b="1" dirty="0">
                <a:solidFill>
                  <a:schemeClr val="tx1">
                    <a:lumMod val="75000"/>
                    <a:lumOff val="25000"/>
                  </a:schemeClr>
                </a:solidFill>
                <a:latin typeface="Calibri" panose="020F0502020204030204" pitchFamily="34" charset="0"/>
                <a:cs typeface="Calibri" panose="020F0502020204030204" pitchFamily="34" charset="0"/>
              </a:rPr>
              <a:t>What does ‘work hard’ and ‘be kind’ mean?</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Fill in the person outline with all the things that you can do to </a:t>
            </a:r>
            <a:r>
              <a:rPr lang="en-US" sz="1600">
                <a:solidFill>
                  <a:schemeClr val="tx1">
                    <a:lumMod val="75000"/>
                    <a:lumOff val="25000"/>
                  </a:schemeClr>
                </a:solidFill>
                <a:latin typeface="Calibri" panose="020F0502020204030204" pitchFamily="34" charset="0"/>
                <a:cs typeface="Calibri" panose="020F0502020204030204" pitchFamily="34" charset="0"/>
              </a:rPr>
              <a:t>show you </a:t>
            </a:r>
            <a:r>
              <a:rPr lang="en-US" sz="1600" dirty="0">
                <a:solidFill>
                  <a:schemeClr val="tx1">
                    <a:lumMod val="75000"/>
                    <a:lumOff val="25000"/>
                  </a:schemeClr>
                </a:solidFill>
                <a:latin typeface="Calibri" panose="020F0502020204030204" pitchFamily="34" charset="0"/>
                <a:cs typeface="Calibri" panose="020F0502020204030204" pitchFamily="34" charset="0"/>
              </a:rPr>
              <a:t>are working hard. </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Now think about what you can do to be kind.</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How many of these things do you do already?</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Highlight the ones that you would like to do more of!</a:t>
            </a:r>
          </a:p>
        </p:txBody>
      </p:sp>
      <p:pic>
        <p:nvPicPr>
          <p:cNvPr id="4" name="Picture 3">
            <a:extLst>
              <a:ext uri="{FF2B5EF4-FFF2-40B4-BE49-F238E27FC236}">
                <a16:creationId xmlns:a16="http://schemas.microsoft.com/office/drawing/2014/main" id="{6182E18E-C391-1447-9670-00D67BFF9A5A}"/>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1121611" y="2302715"/>
            <a:ext cx="4436978" cy="5349369"/>
          </a:xfrm>
          <a:prstGeom prst="rect">
            <a:avLst/>
          </a:prstGeom>
        </p:spPr>
      </p:pic>
    </p:spTree>
    <p:extLst>
      <p:ext uri="{BB962C8B-B14F-4D97-AF65-F5344CB8AC3E}">
        <p14:creationId xmlns:p14="http://schemas.microsoft.com/office/powerpoint/2010/main" val="246417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3573" y="2709917"/>
            <a:ext cx="5474896" cy="4486165"/>
          </a:xfrm>
          <a:prstGeom prst="rect">
            <a:avLst/>
          </a:prstGeom>
          <a:noFill/>
        </p:spPr>
        <p:txBody>
          <a:bodyPr wrap="square" rtlCol="0">
            <a:spAutoFit/>
          </a:bodyPr>
          <a:lstStyle/>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What is the uniform you will have at your new school? Do some research, go onto the school website and have a look at what they say.</a:t>
            </a:r>
          </a:p>
          <a:p>
            <a:pPr>
              <a:lnSpc>
                <a:spcPct val="120000"/>
              </a:lnSpc>
            </a:pPr>
            <a:endParaRPr lang="en-US" sz="1600" b="1"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92878" indent="-192878">
              <a:lnSpc>
                <a:spcPct val="150000"/>
              </a:lnSpc>
              <a:buFont typeface="+mj-lt"/>
              <a:buAutoNum type="arabicPeriod"/>
            </a:pPr>
            <a:r>
              <a:rPr lang="en-US" sz="1600" dirty="0">
                <a:solidFill>
                  <a:schemeClr val="tx1">
                    <a:lumMod val="75000"/>
                    <a:lumOff val="25000"/>
                  </a:schemeClr>
                </a:solidFill>
                <a:latin typeface="Calibri" panose="020F0502020204030204" pitchFamily="34" charset="0"/>
                <a:cs typeface="Calibri" panose="020F0502020204030204" pitchFamily="34" charset="0"/>
              </a:rPr>
              <a:t>Write down a list of things that you have to wear.</a:t>
            </a:r>
          </a:p>
          <a:p>
            <a:pPr>
              <a:lnSpc>
                <a:spcPct val="15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2. What are you NOT allowed to wear?</a:t>
            </a:r>
          </a:p>
          <a:p>
            <a:pPr>
              <a:lnSpc>
                <a:spcPct val="15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3. Your equipment is also part of your uniform. What do you have to take with you?</a:t>
            </a:r>
          </a:p>
        </p:txBody>
      </p:sp>
      <p:sp>
        <p:nvSpPr>
          <p:cNvPr id="3" name="Rectangle 7">
            <a:extLst>
              <a:ext uri="{FF2B5EF4-FFF2-40B4-BE49-F238E27FC236}">
                <a16:creationId xmlns:a16="http://schemas.microsoft.com/office/drawing/2014/main" id="{265B3D1B-094E-994B-9CD7-86F25AF83A41}"/>
              </a:ext>
            </a:extLst>
          </p:cNvPr>
          <p:cNvSpPr/>
          <p:nvPr/>
        </p:nvSpPr>
        <p:spPr>
          <a:xfrm>
            <a:off x="453573" y="1549888"/>
            <a:ext cx="4241659"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7</a:t>
            </a:r>
          </a:p>
          <a:p>
            <a:pPr defTabSz="514342">
              <a:defRPr/>
            </a:pPr>
            <a:r>
              <a:rPr lang="en-GB" sz="2400" b="1" dirty="0">
                <a:solidFill>
                  <a:srgbClr val="F48B06"/>
                </a:solidFill>
                <a:latin typeface="Calibri" panose="020F0502020204030204" pitchFamily="34" charset="0"/>
                <a:cs typeface="Calibri" panose="020F0502020204030204" pitchFamily="34" charset="0"/>
              </a:rPr>
              <a:t>What is normal anyway?</a:t>
            </a:r>
          </a:p>
        </p:txBody>
      </p:sp>
    </p:spTree>
    <p:extLst>
      <p:ext uri="{BB962C8B-B14F-4D97-AF65-F5344CB8AC3E}">
        <p14:creationId xmlns:p14="http://schemas.microsoft.com/office/powerpoint/2010/main" val="2052908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97A6A1-0644-4AD0-9ADB-0AC4FA35D96A}"/>
              </a:ext>
            </a:extLst>
          </p:cNvPr>
          <p:cNvSpPr/>
          <p:nvPr/>
        </p:nvSpPr>
        <p:spPr>
          <a:xfrm>
            <a:off x="466448" y="1484331"/>
            <a:ext cx="5540998" cy="830997"/>
          </a:xfrm>
          <a:prstGeom prst="rect">
            <a:avLst/>
          </a:prstGeom>
        </p:spPr>
        <p:txBody>
          <a:bodyPr wrap="squar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Find out who you are and do it deliberately.</a:t>
            </a:r>
          </a:p>
        </p:txBody>
      </p:sp>
      <p:sp>
        <p:nvSpPr>
          <p:cNvPr id="4" name="TextBox 3">
            <a:extLst>
              <a:ext uri="{FF2B5EF4-FFF2-40B4-BE49-F238E27FC236}">
                <a16:creationId xmlns:a16="http://schemas.microsoft.com/office/drawing/2014/main" id="{498822BF-CA19-4675-B17B-7251D60D3F6C}"/>
              </a:ext>
            </a:extLst>
          </p:cNvPr>
          <p:cNvSpPr txBox="1"/>
          <p:nvPr/>
        </p:nvSpPr>
        <p:spPr>
          <a:xfrm>
            <a:off x="466448" y="2951555"/>
            <a:ext cx="5803936" cy="2974982"/>
          </a:xfrm>
          <a:prstGeom prst="rect">
            <a:avLst/>
          </a:prstGeom>
          <a:noFill/>
        </p:spPr>
        <p:txBody>
          <a:bodyPr wrap="square" rtlCol="0">
            <a:spAutoFit/>
          </a:bodyPr>
          <a:lstStyle/>
          <a:p>
            <a:pPr marL="257171" indent="-257171">
              <a:lnSpc>
                <a:spcPct val="120000"/>
              </a:lnSpc>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Write down all of the ways in which you are different and unique.</a:t>
            </a:r>
          </a:p>
          <a:p>
            <a:pPr>
              <a:lnSpc>
                <a:spcPct val="120000"/>
              </a:lnSpc>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lnSpc>
                <a:spcPct val="120000"/>
              </a:lnSpc>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How may these help you in your new school or in life? </a:t>
            </a:r>
          </a:p>
        </p:txBody>
      </p:sp>
    </p:spTree>
    <p:extLst>
      <p:ext uri="{BB962C8B-B14F-4D97-AF65-F5344CB8AC3E}">
        <p14:creationId xmlns:p14="http://schemas.microsoft.com/office/powerpoint/2010/main" val="17162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8876" y="2546247"/>
            <a:ext cx="5252421" cy="5786199"/>
          </a:xfrm>
          <a:prstGeom prst="rect">
            <a:avLst/>
          </a:prstGeom>
          <a:noFill/>
        </p:spPr>
        <p:txBody>
          <a:bodyPr wrap="square" rtlCol="0">
            <a:spAutoFit/>
          </a:bodyPr>
          <a:lstStyle/>
          <a:p>
            <a:r>
              <a:rPr lang="en-US" b="1" dirty="0">
                <a:solidFill>
                  <a:schemeClr val="tx1">
                    <a:lumMod val="75000"/>
                    <a:lumOff val="25000"/>
                  </a:schemeClr>
                </a:solidFill>
                <a:latin typeface="Calibri" panose="020F0502020204030204" pitchFamily="34" charset="0"/>
                <a:cs typeface="Calibri" panose="020F0502020204030204" pitchFamily="34" charset="0"/>
              </a:rPr>
              <a:t>What kind of friends do you want to have in secondary school? Make a list.</a:t>
            </a: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r>
              <a:rPr lang="en-US" b="1" dirty="0">
                <a:solidFill>
                  <a:schemeClr val="tx1">
                    <a:lumMod val="75000"/>
                    <a:lumOff val="25000"/>
                  </a:schemeClr>
                </a:solidFill>
                <a:latin typeface="Calibri" panose="020F0502020204030204" pitchFamily="34" charset="0"/>
                <a:cs typeface="Calibri" panose="020F0502020204030204" pitchFamily="34" charset="0"/>
              </a:rPr>
              <a:t>What kind of friend do you want to be to other people? Make a list. </a:t>
            </a: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pPr algn="ct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 name="Rectangle 7">
            <a:extLst>
              <a:ext uri="{FF2B5EF4-FFF2-40B4-BE49-F238E27FC236}">
                <a16:creationId xmlns:a16="http://schemas.microsoft.com/office/drawing/2014/main" id="{A126DEB2-A7CD-844B-94BC-C1E55AFFF1E6}"/>
              </a:ext>
            </a:extLst>
          </p:cNvPr>
          <p:cNvSpPr/>
          <p:nvPr/>
        </p:nvSpPr>
        <p:spPr>
          <a:xfrm>
            <a:off x="668876" y="1332500"/>
            <a:ext cx="5179525"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8</a:t>
            </a:r>
          </a:p>
          <a:p>
            <a:pPr defTabSz="514342">
              <a:defRPr/>
            </a:pPr>
            <a:r>
              <a:rPr lang="en-GB" sz="2400" b="1" dirty="0">
                <a:solidFill>
                  <a:srgbClr val="F48B06"/>
                </a:solidFill>
                <a:latin typeface="Calibri" panose="020F0502020204030204" pitchFamily="34" charset="0"/>
                <a:cs typeface="Calibri" panose="020F0502020204030204" pitchFamily="34" charset="0"/>
              </a:rPr>
              <a:t>Friendships and fallouts</a:t>
            </a:r>
          </a:p>
        </p:txBody>
      </p:sp>
    </p:spTree>
    <p:extLst>
      <p:ext uri="{BB962C8B-B14F-4D97-AF65-F5344CB8AC3E}">
        <p14:creationId xmlns:p14="http://schemas.microsoft.com/office/powerpoint/2010/main" val="181061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drawing of a face&#10;&#10;Description automatically generated">
            <a:extLst>
              <a:ext uri="{FF2B5EF4-FFF2-40B4-BE49-F238E27FC236}">
                <a16:creationId xmlns:a16="http://schemas.microsoft.com/office/drawing/2014/main" id="{CF7CB062-DEEA-A643-9826-8E51EB3CB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0021" y="5957198"/>
            <a:ext cx="2297958" cy="3247923"/>
          </a:xfrm>
          <a:prstGeom prst="rect">
            <a:avLst/>
          </a:prstGeom>
        </p:spPr>
      </p:pic>
      <p:sp>
        <p:nvSpPr>
          <p:cNvPr id="2" name="Rectangle 1">
            <a:extLst>
              <a:ext uri="{FF2B5EF4-FFF2-40B4-BE49-F238E27FC236}">
                <a16:creationId xmlns:a16="http://schemas.microsoft.com/office/drawing/2014/main" id="{B58368DD-1D1A-FB4E-9D10-3A94516D2C91}"/>
              </a:ext>
            </a:extLst>
          </p:cNvPr>
          <p:cNvSpPr/>
          <p:nvPr/>
        </p:nvSpPr>
        <p:spPr>
          <a:xfrm>
            <a:off x="470655" y="2281656"/>
            <a:ext cx="6397273" cy="338554"/>
          </a:xfrm>
          <a:prstGeom prst="rect">
            <a:avLst/>
          </a:prstGeom>
          <a:noFill/>
        </p:spPr>
        <p:txBody>
          <a:bodyPr wrap="square">
            <a:spAutoFit/>
          </a:bodyPr>
          <a:lstStyle/>
          <a:p>
            <a:r>
              <a:rPr lang="en-GB" sz="1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TASK: </a:t>
            </a:r>
            <a:r>
              <a:rPr lang="en-GB" sz="1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Is there anything holding you back?</a:t>
            </a:r>
          </a:p>
        </p:txBody>
      </p:sp>
      <p:sp>
        <p:nvSpPr>
          <p:cNvPr id="3" name="TextBox 2">
            <a:extLst>
              <a:ext uri="{FF2B5EF4-FFF2-40B4-BE49-F238E27FC236}">
                <a16:creationId xmlns:a16="http://schemas.microsoft.com/office/drawing/2014/main" id="{4DA8C9B7-6F07-EC4B-970E-39769D78F023}"/>
              </a:ext>
            </a:extLst>
          </p:cNvPr>
          <p:cNvSpPr txBox="1"/>
          <p:nvPr/>
        </p:nvSpPr>
        <p:spPr>
          <a:xfrm>
            <a:off x="3745293" y="4567952"/>
            <a:ext cx="249250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Fear of looking foolish </a:t>
            </a:r>
          </a:p>
        </p:txBody>
      </p:sp>
      <p:sp>
        <p:nvSpPr>
          <p:cNvPr id="9" name="TextBox 8">
            <a:extLst>
              <a:ext uri="{FF2B5EF4-FFF2-40B4-BE49-F238E27FC236}">
                <a16:creationId xmlns:a16="http://schemas.microsoft.com/office/drawing/2014/main" id="{25E6D530-F674-5642-87C2-A2203A9E59C4}"/>
              </a:ext>
            </a:extLst>
          </p:cNvPr>
          <p:cNvSpPr txBox="1"/>
          <p:nvPr/>
        </p:nvSpPr>
        <p:spPr>
          <a:xfrm>
            <a:off x="470655" y="3204852"/>
            <a:ext cx="380149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Worried you can’t do things</a:t>
            </a:r>
          </a:p>
        </p:txBody>
      </p:sp>
      <p:sp>
        <p:nvSpPr>
          <p:cNvPr id="10" name="TextBox 9">
            <a:extLst>
              <a:ext uri="{FF2B5EF4-FFF2-40B4-BE49-F238E27FC236}">
                <a16:creationId xmlns:a16="http://schemas.microsoft.com/office/drawing/2014/main" id="{EB9D1699-8440-0F40-B020-0269ABFADB87}"/>
              </a:ext>
            </a:extLst>
          </p:cNvPr>
          <p:cNvSpPr txBox="1"/>
          <p:nvPr/>
        </p:nvSpPr>
        <p:spPr>
          <a:xfrm>
            <a:off x="3745293" y="3901158"/>
            <a:ext cx="234717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Scared of hard work</a:t>
            </a:r>
          </a:p>
        </p:txBody>
      </p:sp>
      <p:sp>
        <p:nvSpPr>
          <p:cNvPr id="11" name="TextBox 10">
            <a:extLst>
              <a:ext uri="{FF2B5EF4-FFF2-40B4-BE49-F238E27FC236}">
                <a16:creationId xmlns:a16="http://schemas.microsoft.com/office/drawing/2014/main" id="{F6530B48-A487-F542-A49F-B270AADA158E}"/>
              </a:ext>
            </a:extLst>
          </p:cNvPr>
          <p:cNvSpPr txBox="1"/>
          <p:nvPr/>
        </p:nvSpPr>
        <p:spPr>
          <a:xfrm>
            <a:off x="470655" y="4513002"/>
            <a:ext cx="297297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Feeling stressed or anxious</a:t>
            </a:r>
          </a:p>
        </p:txBody>
      </p:sp>
      <p:sp>
        <p:nvSpPr>
          <p:cNvPr id="12" name="TextBox 11">
            <a:extLst>
              <a:ext uri="{FF2B5EF4-FFF2-40B4-BE49-F238E27FC236}">
                <a16:creationId xmlns:a16="http://schemas.microsoft.com/office/drawing/2014/main" id="{DD4647FE-96B2-4241-A7C9-78E0B3343ABD}"/>
              </a:ext>
            </a:extLst>
          </p:cNvPr>
          <p:cNvSpPr txBox="1"/>
          <p:nvPr/>
        </p:nvSpPr>
        <p:spPr>
          <a:xfrm>
            <a:off x="470655" y="3849903"/>
            <a:ext cx="2842606"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You find it hard to focus</a:t>
            </a:r>
          </a:p>
        </p:txBody>
      </p:sp>
      <p:sp>
        <p:nvSpPr>
          <p:cNvPr id="13" name="TextBox 12">
            <a:extLst>
              <a:ext uri="{FF2B5EF4-FFF2-40B4-BE49-F238E27FC236}">
                <a16:creationId xmlns:a16="http://schemas.microsoft.com/office/drawing/2014/main" id="{F0BBF9F3-F5DB-534E-8B4B-9374E3416474}"/>
              </a:ext>
            </a:extLst>
          </p:cNvPr>
          <p:cNvSpPr txBox="1"/>
          <p:nvPr/>
        </p:nvSpPr>
        <p:spPr>
          <a:xfrm>
            <a:off x="470655" y="5235493"/>
            <a:ext cx="249250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Scared of taking risks</a:t>
            </a:r>
          </a:p>
        </p:txBody>
      </p:sp>
      <p:sp>
        <p:nvSpPr>
          <p:cNvPr id="14" name="TextBox 13">
            <a:extLst>
              <a:ext uri="{FF2B5EF4-FFF2-40B4-BE49-F238E27FC236}">
                <a16:creationId xmlns:a16="http://schemas.microsoft.com/office/drawing/2014/main" id="{E3E0C05C-0586-DF46-814D-64616A542057}"/>
              </a:ext>
            </a:extLst>
          </p:cNvPr>
          <p:cNvSpPr txBox="1"/>
          <p:nvPr/>
        </p:nvSpPr>
        <p:spPr>
          <a:xfrm>
            <a:off x="3745293" y="3176753"/>
            <a:ext cx="234717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Feeling embarrassed</a:t>
            </a:r>
          </a:p>
        </p:txBody>
      </p:sp>
      <p:sp>
        <p:nvSpPr>
          <p:cNvPr id="16" name="Rectangle 7">
            <a:extLst>
              <a:ext uri="{FF2B5EF4-FFF2-40B4-BE49-F238E27FC236}">
                <a16:creationId xmlns:a16="http://schemas.microsoft.com/office/drawing/2014/main" id="{F0C239A0-5918-9A42-91CC-07F246C02D47}"/>
              </a:ext>
            </a:extLst>
          </p:cNvPr>
          <p:cNvSpPr/>
          <p:nvPr/>
        </p:nvSpPr>
        <p:spPr>
          <a:xfrm>
            <a:off x="421839" y="1172387"/>
            <a:ext cx="5381737"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1</a:t>
            </a:r>
          </a:p>
          <a:p>
            <a:pPr defTabSz="514342">
              <a:defRPr/>
            </a:pPr>
            <a:r>
              <a:rPr lang="en-GB" sz="2400" b="1" dirty="0">
                <a:solidFill>
                  <a:srgbClr val="F48B06"/>
                </a:solidFill>
                <a:latin typeface="Calibri" panose="020F0502020204030204" pitchFamily="34" charset="0"/>
                <a:cs typeface="Calibri" panose="020F0502020204030204" pitchFamily="34" charset="0"/>
              </a:rPr>
              <a:t>Being awesome</a:t>
            </a:r>
          </a:p>
        </p:txBody>
      </p:sp>
    </p:spTree>
    <p:extLst>
      <p:ext uri="{BB962C8B-B14F-4D97-AF65-F5344CB8AC3E}">
        <p14:creationId xmlns:p14="http://schemas.microsoft.com/office/powerpoint/2010/main" val="3964174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7752AF-1834-4F3F-BC05-2C0BD6B3E397}"/>
              </a:ext>
            </a:extLst>
          </p:cNvPr>
          <p:cNvSpPr txBox="1"/>
          <p:nvPr/>
        </p:nvSpPr>
        <p:spPr>
          <a:xfrm>
            <a:off x="737142" y="1333830"/>
            <a:ext cx="3882984" cy="461665"/>
          </a:xfrm>
          <a:prstGeom prst="rect">
            <a:avLst/>
          </a:prstGeom>
          <a:noFill/>
        </p:spPr>
        <p:txBody>
          <a:bodyPr wrap="square" rtlCol="0">
            <a:spAutoFit/>
          </a:bodyPr>
          <a:lstStyle/>
          <a:p>
            <a:r>
              <a:rPr lang="en-GB" sz="2400" b="1" dirty="0">
                <a:solidFill>
                  <a:schemeClr val="tx1">
                    <a:lumMod val="75000"/>
                    <a:lumOff val="25000"/>
                  </a:schemeClr>
                </a:solidFill>
                <a:latin typeface="Calibri" panose="020F0502020204030204" pitchFamily="34" charset="0"/>
                <a:cs typeface="Calibri" panose="020F0502020204030204" pitchFamily="34" charset="0"/>
              </a:rPr>
              <a:t>Your friendships</a:t>
            </a:r>
          </a:p>
        </p:txBody>
      </p:sp>
      <p:sp>
        <p:nvSpPr>
          <p:cNvPr id="4" name="TextBox 3">
            <a:extLst>
              <a:ext uri="{FF2B5EF4-FFF2-40B4-BE49-F238E27FC236}">
                <a16:creationId xmlns:a16="http://schemas.microsoft.com/office/drawing/2014/main" id="{5D8523EF-A220-49CB-ABA3-CBDAE13ECBCA}"/>
              </a:ext>
            </a:extLst>
          </p:cNvPr>
          <p:cNvSpPr txBox="1"/>
          <p:nvPr/>
        </p:nvSpPr>
        <p:spPr>
          <a:xfrm>
            <a:off x="737142" y="2117791"/>
            <a:ext cx="5310732" cy="6968574"/>
          </a:xfrm>
          <a:prstGeom prst="rect">
            <a:avLst/>
          </a:prstGeom>
          <a:noFill/>
          <a:ln w="19050">
            <a:solidFill>
              <a:schemeClr val="bg1"/>
            </a:solidFill>
          </a:ln>
        </p:spPr>
        <p:txBody>
          <a:bodyPr wrap="square" rtlCol="0">
            <a:spAutoFit/>
          </a:bodyPr>
          <a:lstStyle/>
          <a:p>
            <a:pPr marL="160732" indent="-160732">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Who makes you laugh?</a:t>
            </a:r>
          </a:p>
          <a:p>
            <a:pPr>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Who is a good listener?</a:t>
            </a: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Who can you trust?</a:t>
            </a: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Who will give you an honest opinion?</a:t>
            </a: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Who will help you get through the transition to </a:t>
            </a:r>
            <a:br>
              <a:rPr lang="en-GB" sz="1600" dirty="0">
                <a:solidFill>
                  <a:schemeClr val="tx1">
                    <a:lumMod val="75000"/>
                    <a:lumOff val="25000"/>
                  </a:schemeClr>
                </a:solidFill>
                <a:latin typeface="Calibri" panose="020F0502020204030204" pitchFamily="34" charset="0"/>
                <a:cs typeface="Calibri" panose="020F0502020204030204" pitchFamily="34" charset="0"/>
              </a:rPr>
            </a:br>
            <a:r>
              <a:rPr lang="en-GB" sz="1600" dirty="0">
                <a:solidFill>
                  <a:schemeClr val="tx1">
                    <a:lumMod val="75000"/>
                    <a:lumOff val="25000"/>
                  </a:schemeClr>
                </a:solidFill>
                <a:latin typeface="Calibri" panose="020F0502020204030204" pitchFamily="34" charset="0"/>
                <a:cs typeface="Calibri" panose="020F0502020204030204" pitchFamily="34" charset="0"/>
              </a:rPr>
              <a:t>secondary school?</a:t>
            </a:r>
          </a:p>
          <a:p>
            <a:pPr>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3681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9C3E85-5162-4832-8D95-C2662522C12D}"/>
              </a:ext>
            </a:extLst>
          </p:cNvPr>
          <p:cNvSpPr txBox="1"/>
          <p:nvPr/>
        </p:nvSpPr>
        <p:spPr>
          <a:xfrm>
            <a:off x="755374" y="2396453"/>
            <a:ext cx="4799965" cy="461665"/>
          </a:xfrm>
          <a:prstGeom prst="rect">
            <a:avLst/>
          </a:prstGeom>
          <a:noFill/>
        </p:spPr>
        <p:txBody>
          <a:bodyPr wrap="square" rtlCol="0">
            <a:spAutoFit/>
          </a:bodyPr>
          <a:lstStyle/>
          <a:p>
            <a:r>
              <a:rPr lang="en-GB" sz="2400" b="1" dirty="0">
                <a:solidFill>
                  <a:schemeClr val="tx1">
                    <a:lumMod val="75000"/>
                    <a:lumOff val="25000"/>
                  </a:schemeClr>
                </a:solidFill>
                <a:latin typeface="Calibri" panose="020F0502020204030204" pitchFamily="34" charset="0"/>
              </a:rPr>
              <a:t>Keeping yourself well </a:t>
            </a:r>
          </a:p>
        </p:txBody>
      </p:sp>
      <p:pic>
        <p:nvPicPr>
          <p:cNvPr id="3" name="Picture 2">
            <a:extLst>
              <a:ext uri="{FF2B5EF4-FFF2-40B4-BE49-F238E27FC236}">
                <a16:creationId xmlns:a16="http://schemas.microsoft.com/office/drawing/2014/main" id="{F5F669ED-CA4D-4BA3-AA24-73614CF61BF3}"/>
              </a:ext>
            </a:extLst>
          </p:cNvPr>
          <p:cNvPicPr>
            <a:picLocks noChangeAspect="1"/>
          </p:cNvPicPr>
          <p:nvPr/>
        </p:nvPicPr>
        <p:blipFill>
          <a:blip r:embed="rId2"/>
          <a:stretch>
            <a:fillRect/>
          </a:stretch>
        </p:blipFill>
        <p:spPr>
          <a:xfrm>
            <a:off x="1678058" y="7144407"/>
            <a:ext cx="3501883" cy="2313171"/>
          </a:xfrm>
          <a:prstGeom prst="rect">
            <a:avLst/>
          </a:prstGeom>
        </p:spPr>
      </p:pic>
      <p:sp>
        <p:nvSpPr>
          <p:cNvPr id="4" name="TextBox 3">
            <a:extLst>
              <a:ext uri="{FF2B5EF4-FFF2-40B4-BE49-F238E27FC236}">
                <a16:creationId xmlns:a16="http://schemas.microsoft.com/office/drawing/2014/main" id="{46C8093D-AFBB-41DF-A2B9-77F2EA1BF658}"/>
              </a:ext>
            </a:extLst>
          </p:cNvPr>
          <p:cNvSpPr txBox="1"/>
          <p:nvPr/>
        </p:nvSpPr>
        <p:spPr>
          <a:xfrm>
            <a:off x="755374" y="3057372"/>
            <a:ext cx="5247861" cy="3618235"/>
          </a:xfrm>
          <a:prstGeom prst="rect">
            <a:avLst/>
          </a:prstGeom>
          <a:noFill/>
          <a:ln w="19050">
            <a:solidFill>
              <a:srgbClr val="FC8102"/>
            </a:solidFill>
          </a:ln>
        </p:spPr>
        <p:txBody>
          <a:bodyPr wrap="square" rtlCol="0">
            <a:spAutoFit/>
          </a:bodyPr>
          <a:lstStyle/>
          <a:p>
            <a:pPr>
              <a:lnSpc>
                <a:spcPct val="120000"/>
              </a:lnSpc>
            </a:pPr>
            <a:r>
              <a:rPr lang="en-GB" sz="1600" dirty="0">
                <a:solidFill>
                  <a:schemeClr val="tx1">
                    <a:lumMod val="75000"/>
                    <a:lumOff val="25000"/>
                  </a:schemeClr>
                </a:solidFill>
                <a:latin typeface="Calibri" panose="020F0502020204030204" pitchFamily="34" charset="0"/>
              </a:rPr>
              <a:t>Write down three things that you are going to do when starting your new school to help you stay well. </a:t>
            </a: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r>
              <a:rPr lang="en-GB" sz="1600" dirty="0">
                <a:solidFill>
                  <a:schemeClr val="tx1">
                    <a:lumMod val="75000"/>
                    <a:lumOff val="25000"/>
                  </a:schemeClr>
                </a:solidFill>
                <a:latin typeface="Calibri" panose="020F0502020204030204" pitchFamily="34" charset="0"/>
              </a:rPr>
              <a:t>1.</a:t>
            </a: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r>
              <a:rPr lang="en-GB" sz="1600" dirty="0">
                <a:solidFill>
                  <a:schemeClr val="tx1">
                    <a:lumMod val="75000"/>
                    <a:lumOff val="25000"/>
                  </a:schemeClr>
                </a:solidFill>
                <a:latin typeface="Calibri" panose="020F0502020204030204" pitchFamily="34" charset="0"/>
              </a:rPr>
              <a:t>2.</a:t>
            </a: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r>
              <a:rPr lang="en-GB" sz="1600" dirty="0">
                <a:solidFill>
                  <a:schemeClr val="tx1">
                    <a:lumMod val="75000"/>
                    <a:lumOff val="25000"/>
                  </a:schemeClr>
                </a:solidFill>
                <a:latin typeface="Calibri" panose="020F0502020204030204" pitchFamily="34" charset="0"/>
              </a:rPr>
              <a:t>3.</a:t>
            </a: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endParaRPr lang="en-GB" sz="1600" dirty="0">
              <a:solidFill>
                <a:schemeClr val="tx1">
                  <a:lumMod val="75000"/>
                  <a:lumOff val="25000"/>
                </a:schemeClr>
              </a:solidFill>
              <a:latin typeface="Calibri" panose="020F0502020204030204" pitchFamily="34" charset="0"/>
            </a:endParaRPr>
          </a:p>
        </p:txBody>
      </p:sp>
      <p:sp>
        <p:nvSpPr>
          <p:cNvPr id="5" name="Rectangle 7">
            <a:extLst>
              <a:ext uri="{FF2B5EF4-FFF2-40B4-BE49-F238E27FC236}">
                <a16:creationId xmlns:a16="http://schemas.microsoft.com/office/drawing/2014/main" id="{73DDA97C-2448-1E47-A237-BDC9F1E23203}"/>
              </a:ext>
            </a:extLst>
          </p:cNvPr>
          <p:cNvSpPr/>
          <p:nvPr/>
        </p:nvSpPr>
        <p:spPr>
          <a:xfrm>
            <a:off x="755374" y="1387038"/>
            <a:ext cx="3861231"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9 </a:t>
            </a:r>
          </a:p>
          <a:p>
            <a:pPr defTabSz="514342">
              <a:defRPr/>
            </a:pPr>
            <a:r>
              <a:rPr lang="en-GB" sz="2400" b="1" dirty="0">
                <a:solidFill>
                  <a:srgbClr val="F48B06"/>
                </a:solidFill>
                <a:latin typeface="Calibri" panose="020F0502020204030204" pitchFamily="34" charset="0"/>
                <a:cs typeface="Calibri" panose="020F0502020204030204" pitchFamily="34" charset="0"/>
              </a:rPr>
              <a:t>Living well</a:t>
            </a:r>
          </a:p>
        </p:txBody>
      </p:sp>
    </p:spTree>
    <p:extLst>
      <p:ext uri="{BB962C8B-B14F-4D97-AF65-F5344CB8AC3E}">
        <p14:creationId xmlns:p14="http://schemas.microsoft.com/office/powerpoint/2010/main" val="1702619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8763" y="2039241"/>
            <a:ext cx="5134423" cy="584775"/>
          </a:xfrm>
          <a:prstGeom prst="rect">
            <a:avLst/>
          </a:prstGeom>
          <a:noFill/>
        </p:spPr>
        <p:txBody>
          <a:bodyPr wrap="square" rtlCol="0">
            <a:spAutoFit/>
          </a:bodyPr>
          <a:lstStyle/>
          <a:p>
            <a:r>
              <a:rPr lang="en-US" sz="1600" b="1" dirty="0">
                <a:solidFill>
                  <a:schemeClr val="tx1">
                    <a:lumMod val="75000"/>
                    <a:lumOff val="25000"/>
                  </a:schemeClr>
                </a:solidFill>
                <a:latin typeface="Calibri" panose="020F0502020204030204" pitchFamily="34" charset="0"/>
                <a:cs typeface="Calibri" panose="020F0502020204030204" pitchFamily="34" charset="0"/>
              </a:rPr>
              <a:t>Here are some activities that will help you get ready for secondary school. Why don’t you try some of them?</a:t>
            </a:r>
          </a:p>
        </p:txBody>
      </p:sp>
      <p:pic>
        <p:nvPicPr>
          <p:cNvPr id="4" name="Picture 3">
            <a:extLst>
              <a:ext uri="{FF2B5EF4-FFF2-40B4-BE49-F238E27FC236}">
                <a16:creationId xmlns:a16="http://schemas.microsoft.com/office/drawing/2014/main" id="{F5C3C186-B815-D04B-986C-FBE23F3A8551}"/>
              </a:ext>
            </a:extLst>
          </p:cNvPr>
          <p:cNvPicPr>
            <a:picLocks noChangeAspect="1"/>
          </p:cNvPicPr>
          <p:nvPr/>
        </p:nvPicPr>
        <p:blipFill>
          <a:blip r:embed="rId3"/>
          <a:stretch>
            <a:fillRect/>
          </a:stretch>
        </p:blipFill>
        <p:spPr>
          <a:xfrm>
            <a:off x="337930" y="3146121"/>
            <a:ext cx="6182139" cy="4368613"/>
          </a:xfrm>
          <a:prstGeom prst="rect">
            <a:avLst/>
          </a:prstGeom>
        </p:spPr>
      </p:pic>
    </p:spTree>
    <p:extLst>
      <p:ext uri="{BB962C8B-B14F-4D97-AF65-F5344CB8AC3E}">
        <p14:creationId xmlns:p14="http://schemas.microsoft.com/office/powerpoint/2010/main" val="1410759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7391" y="1354615"/>
            <a:ext cx="4876240" cy="2470805"/>
          </a:xfrm>
          <a:prstGeom prst="rect">
            <a:avLst/>
          </a:prstGeom>
          <a:noFill/>
        </p:spPr>
        <p:txBody>
          <a:bodyPr wrap="square" rtlCol="0">
            <a:spAutoFit/>
          </a:bodyPr>
          <a:lstStyle/>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Why don’t you write to your new tutor at secondary school and introduce yourself? </a:t>
            </a:r>
          </a:p>
          <a:p>
            <a:pPr>
              <a:lnSpc>
                <a:spcPct val="120000"/>
              </a:lnSpc>
            </a:pPr>
            <a:endParaRPr lang="en-US" sz="1600" b="1"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Tell them what you have learned from doing the ‘Be Awesome Go Big’ sessions.</a:t>
            </a:r>
          </a:p>
          <a:p>
            <a:pPr>
              <a:lnSpc>
                <a:spcPct val="120000"/>
              </a:lnSpc>
            </a:pPr>
            <a:endParaRPr lang="en-US" sz="1600" b="1"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You could also enter </a:t>
            </a:r>
            <a:r>
              <a:rPr lang="en-US" sz="1600" b="1">
                <a:solidFill>
                  <a:schemeClr val="tx1">
                    <a:lumMod val="75000"/>
                    <a:lumOff val="25000"/>
                  </a:schemeClr>
                </a:solidFill>
                <a:latin typeface="Calibri" panose="020F0502020204030204" pitchFamily="34" charset="0"/>
                <a:cs typeface="Calibri" panose="020F0502020204030204" pitchFamily="34" charset="0"/>
              </a:rPr>
              <a:t>our competition - visit </a:t>
            </a:r>
            <a:r>
              <a:rPr lang="en-GB" u="sng" dirty="0">
                <a:hlinkClick r:id="rId2"/>
              </a:rPr>
              <a:t>www.beawesomegobig.co.uk</a:t>
            </a:r>
            <a:r>
              <a:rPr lang="en-GB" u="sng" dirty="0"/>
              <a:t>.</a:t>
            </a:r>
            <a:endParaRPr lang="en-US" sz="16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9E002DD-F77A-4048-84CE-CD7C9763A6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2572" y="4292010"/>
            <a:ext cx="3652856" cy="5169252"/>
          </a:xfrm>
          <a:prstGeom prst="rect">
            <a:avLst/>
          </a:prstGeom>
        </p:spPr>
      </p:pic>
    </p:spTree>
    <p:extLst>
      <p:ext uri="{BB962C8B-B14F-4D97-AF65-F5344CB8AC3E}">
        <p14:creationId xmlns:p14="http://schemas.microsoft.com/office/powerpoint/2010/main" val="1048021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D6CC63-5A8D-5443-A8D9-4DB88B3AB458}"/>
              </a:ext>
            </a:extLst>
          </p:cNvPr>
          <p:cNvSpPr/>
          <p:nvPr/>
        </p:nvSpPr>
        <p:spPr>
          <a:xfrm>
            <a:off x="391896" y="1530913"/>
            <a:ext cx="5676004" cy="584775"/>
          </a:xfrm>
          <a:prstGeom prst="rect">
            <a:avLst/>
          </a:prstGeom>
        </p:spPr>
        <p:txBody>
          <a:bodyPr wrap="square">
            <a:spAutoFit/>
          </a:bodyPr>
          <a:lstStyle/>
          <a:p>
            <a:r>
              <a:rPr lang="en-GB" sz="1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TASK: </a:t>
            </a:r>
            <a:r>
              <a:rPr lang="en-GB" sz="1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Write down what you can learn from your primary school experience ahead of going to secondary school. </a:t>
            </a:r>
          </a:p>
        </p:txBody>
      </p:sp>
      <p:sp>
        <p:nvSpPr>
          <p:cNvPr id="3" name="TextBox 2"/>
          <p:cNvSpPr txBox="1"/>
          <p:nvPr/>
        </p:nvSpPr>
        <p:spPr>
          <a:xfrm>
            <a:off x="391895" y="2592352"/>
            <a:ext cx="6102845" cy="6385722"/>
          </a:xfrm>
          <a:prstGeom prst="rect">
            <a:avLst/>
          </a:prstGeom>
          <a:noFill/>
        </p:spPr>
        <p:txBody>
          <a:bodyPr wrap="square" rtlCol="0">
            <a:spAutoFit/>
          </a:bodyPr>
          <a:lstStyle/>
          <a:p>
            <a:pPr marL="160732" indent="-160732">
              <a:lnSpc>
                <a:spcPct val="12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How did you handle things when they went wrong?</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How did you react when you got stuck?</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Think about a time when you showed a ‘kid awesome’ attitude. Write about it here:</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Write down the kind of person you want to be at secondary school.</a:t>
            </a:r>
          </a:p>
          <a:p>
            <a:pPr marL="160732" indent="-160732">
              <a:lnSpc>
                <a:spcPct val="120000"/>
              </a:lnSpc>
              <a:buFont typeface="Arial" charset="0"/>
              <a:buChar cha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endParaRPr lang="en-US"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457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a:extLst>
              <a:ext uri="{FF2B5EF4-FFF2-40B4-BE49-F238E27FC236}">
                <a16:creationId xmlns:a16="http://schemas.microsoft.com/office/drawing/2014/main" id="{C56317F0-0B9B-A343-A824-C7A4D86B388E}"/>
              </a:ext>
            </a:extLst>
          </p:cNvPr>
          <p:cNvSpPr/>
          <p:nvPr/>
        </p:nvSpPr>
        <p:spPr>
          <a:xfrm>
            <a:off x="113546" y="2246438"/>
            <a:ext cx="2923829" cy="4876293"/>
          </a:xfrm>
          <a:prstGeom prst="wedgeRoundRectCallout">
            <a:avLst>
              <a:gd name="adj1" fmla="val 58720"/>
              <a:gd name="adj2" fmla="val 721"/>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tx1">
                    <a:lumMod val="75000"/>
                    <a:lumOff val="25000"/>
                  </a:schemeClr>
                </a:solidFill>
                <a:latin typeface="Calibri" panose="020F0502020204030204" pitchFamily="34" charset="0"/>
                <a:cs typeface="Calibri" panose="020F0502020204030204" pitchFamily="34" charset="0"/>
              </a:rPr>
              <a:t>TASK: </a:t>
            </a:r>
          </a:p>
          <a:p>
            <a:pPr marL="257171" indent="-257171">
              <a:spcAft>
                <a:spcPts val="675"/>
              </a:spcAft>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Look at these two people, each with a different mindset.</a:t>
            </a: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Which mindset are you and why?</a:t>
            </a:r>
          </a:p>
          <a:p>
            <a:pPr marL="257171" indent="-257171">
              <a:spcAft>
                <a:spcPts val="675"/>
              </a:spcAft>
              <a:buFont typeface="Arial" panose="020B0604020202020204" pitchFamily="34" charset="0"/>
              <a:buChar cha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Does it change depending on different situations in your life?</a:t>
            </a: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Are you someone who thinks that you are just born intelligent?</a:t>
            </a:r>
          </a:p>
        </p:txBody>
      </p:sp>
      <p:sp>
        <p:nvSpPr>
          <p:cNvPr id="5" name="Rectangle 7">
            <a:extLst>
              <a:ext uri="{FF2B5EF4-FFF2-40B4-BE49-F238E27FC236}">
                <a16:creationId xmlns:a16="http://schemas.microsoft.com/office/drawing/2014/main" id="{3D15F0D9-1CE2-C545-855A-B6F5858893BF}"/>
              </a:ext>
            </a:extLst>
          </p:cNvPr>
          <p:cNvSpPr/>
          <p:nvPr/>
        </p:nvSpPr>
        <p:spPr>
          <a:xfrm>
            <a:off x="322266" y="1207431"/>
            <a:ext cx="2923829"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2</a:t>
            </a:r>
          </a:p>
          <a:p>
            <a:pPr defTabSz="514342">
              <a:defRPr/>
            </a:pPr>
            <a:r>
              <a:rPr lang="en-GB" sz="2400" b="1" dirty="0">
                <a:solidFill>
                  <a:srgbClr val="F48B06"/>
                </a:solidFill>
                <a:latin typeface="Calibri" panose="020F0502020204030204" pitchFamily="34" charset="0"/>
                <a:cs typeface="Calibri" panose="020F0502020204030204" pitchFamily="34" charset="0"/>
              </a:rPr>
              <a:t>Unlocking your mind</a:t>
            </a:r>
          </a:p>
        </p:txBody>
      </p:sp>
      <p:pic>
        <p:nvPicPr>
          <p:cNvPr id="4" name="Picture 3">
            <a:extLst>
              <a:ext uri="{FF2B5EF4-FFF2-40B4-BE49-F238E27FC236}">
                <a16:creationId xmlns:a16="http://schemas.microsoft.com/office/drawing/2014/main" id="{3B0C6D43-1B5C-5547-945A-15AA0710AD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21887" y="2968924"/>
            <a:ext cx="3822567" cy="5066953"/>
          </a:xfrm>
          <a:prstGeom prst="rect">
            <a:avLst/>
          </a:prstGeom>
        </p:spPr>
      </p:pic>
    </p:spTree>
    <p:extLst>
      <p:ext uri="{BB962C8B-B14F-4D97-AF65-F5344CB8AC3E}">
        <p14:creationId xmlns:p14="http://schemas.microsoft.com/office/powerpoint/2010/main" val="1625528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3581EE-6385-4044-A02D-4D223AE43A57}"/>
              </a:ext>
            </a:extLst>
          </p:cNvPr>
          <p:cNvSpPr/>
          <p:nvPr/>
        </p:nvSpPr>
        <p:spPr>
          <a:xfrm>
            <a:off x="501609" y="1444110"/>
            <a:ext cx="1956498" cy="461665"/>
          </a:xfrm>
          <a:prstGeom prst="rect">
            <a:avLst/>
          </a:prstGeom>
        </p:spPr>
        <p:txBody>
          <a:bodyPr wrap="non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 Worry Jar</a:t>
            </a:r>
          </a:p>
        </p:txBody>
      </p:sp>
      <p:sp>
        <p:nvSpPr>
          <p:cNvPr id="3" name="TextBox 2">
            <a:extLst>
              <a:ext uri="{FF2B5EF4-FFF2-40B4-BE49-F238E27FC236}">
                <a16:creationId xmlns:a16="http://schemas.microsoft.com/office/drawing/2014/main" id="{6A632FD2-F4A0-A946-A22A-CF9F5113DDA4}"/>
              </a:ext>
            </a:extLst>
          </p:cNvPr>
          <p:cNvSpPr txBox="1"/>
          <p:nvPr/>
        </p:nvSpPr>
        <p:spPr>
          <a:xfrm>
            <a:off x="501609" y="2318222"/>
            <a:ext cx="5854781" cy="4116833"/>
          </a:xfrm>
          <a:prstGeom prst="rect">
            <a:avLst/>
          </a:prstGeom>
          <a:noFill/>
          <a:ln w="19050">
            <a:solidFill>
              <a:srgbClr val="FC8102"/>
            </a:solidFill>
          </a:ln>
        </p:spPr>
        <p:txBody>
          <a:bodyPr wrap="square" rtlCol="0">
            <a:spAutoFit/>
          </a:bodyPr>
          <a:lstStyle/>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What are the things you tend to worry about which might stop you from trying something new or hard? </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Write them down on strips of paper (or you can write them down in your booklet).</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Put those strips of paper in a worry jar – any jam jar or a pot will do.</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In a week’s time, look at the strips of paper again (maybe with a parent or sibling) and see if the worries still apply.</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Throw away the ones that don’t. </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Take a look at the ones that are still worrying you. Is there someone you can talk to about these? </a:t>
            </a:r>
          </a:p>
        </p:txBody>
      </p:sp>
      <p:pic>
        <p:nvPicPr>
          <p:cNvPr id="10" name="Picture 9">
            <a:extLst>
              <a:ext uri="{FF2B5EF4-FFF2-40B4-BE49-F238E27FC236}">
                <a16:creationId xmlns:a16="http://schemas.microsoft.com/office/drawing/2014/main" id="{CC7FB383-06A1-8745-84F3-EDC04DA92D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2623" t="30747" r="1928" b="46441"/>
          <a:stretch/>
        </p:blipFill>
        <p:spPr>
          <a:xfrm>
            <a:off x="1819005" y="7339193"/>
            <a:ext cx="3219987" cy="2279039"/>
          </a:xfrm>
          <a:prstGeom prst="rect">
            <a:avLst/>
          </a:prstGeom>
        </p:spPr>
      </p:pic>
    </p:spTree>
    <p:extLst>
      <p:ext uri="{BB962C8B-B14F-4D97-AF65-F5344CB8AC3E}">
        <p14:creationId xmlns:p14="http://schemas.microsoft.com/office/powerpoint/2010/main" val="1079226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face&#10;&#10;Description automatically generated">
            <a:extLst>
              <a:ext uri="{FF2B5EF4-FFF2-40B4-BE49-F238E27FC236}">
                <a16:creationId xmlns:a16="http://schemas.microsoft.com/office/drawing/2014/main" id="{CF7CB062-DEEA-A643-9826-8E51EB3CB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47458" y="8268752"/>
            <a:ext cx="935050" cy="1321594"/>
          </a:xfrm>
          <a:prstGeom prst="rect">
            <a:avLst/>
          </a:prstGeom>
        </p:spPr>
      </p:pic>
      <p:sp>
        <p:nvSpPr>
          <p:cNvPr id="2" name="Rectangle 1">
            <a:extLst>
              <a:ext uri="{FF2B5EF4-FFF2-40B4-BE49-F238E27FC236}">
                <a16:creationId xmlns:a16="http://schemas.microsoft.com/office/drawing/2014/main" id="{53E4FD58-154F-9C44-B20A-F440C0EE6EB9}"/>
              </a:ext>
            </a:extLst>
          </p:cNvPr>
          <p:cNvSpPr/>
          <p:nvPr/>
        </p:nvSpPr>
        <p:spPr>
          <a:xfrm>
            <a:off x="397335" y="1162325"/>
            <a:ext cx="4888344" cy="830997"/>
          </a:xfrm>
          <a:prstGeom prst="rect">
            <a:avLst/>
          </a:prstGeom>
        </p:spPr>
        <p:txBody>
          <a:bodyPr wrap="squar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Use this time before Year 7 to have a go at things.</a:t>
            </a:r>
            <a:endParaRPr 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Rounded Rectangular Callout 3">
            <a:extLst>
              <a:ext uri="{FF2B5EF4-FFF2-40B4-BE49-F238E27FC236}">
                <a16:creationId xmlns:a16="http://schemas.microsoft.com/office/drawing/2014/main" id="{D7BBD2D5-6EA3-DE4E-A412-6B63FB0285AB}"/>
              </a:ext>
            </a:extLst>
          </p:cNvPr>
          <p:cNvSpPr/>
          <p:nvPr/>
        </p:nvSpPr>
        <p:spPr>
          <a:xfrm>
            <a:off x="239887" y="2114751"/>
            <a:ext cx="6064661" cy="6780007"/>
          </a:xfrm>
          <a:prstGeom prst="wedgeRoundRectCallout">
            <a:avLst>
              <a:gd name="adj1" fmla="val -100019"/>
              <a:gd name="adj2" fmla="val 5768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TASK: </a:t>
            </a:r>
          </a:p>
          <a:p>
            <a:pPr marL="257171" indent="-257171">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Identify three things that you say you ‘can’t do’. Write them down.</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1.</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2.</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3.</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Now write each thing down using a growth mindset approach. For example, ‘I can’t do maths’ turns into, ‘I am going to practise the things in maths that I can’t do yet’.</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1.</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2.</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3.</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Think of something you’ve always wanted to get better at. Write it down. How could you practise that thing now?</a:t>
            </a:r>
          </a:p>
          <a:p>
            <a:pPr marL="257171" indent="-257171">
              <a:lnSpc>
                <a:spcPct val="120000"/>
              </a:lnSpc>
              <a:buFont typeface="Arial" panose="020B0604020202020204" pitchFamily="34" charset="0"/>
              <a:buChar char="•"/>
            </a:pPr>
            <a:endParaRPr lang="en-US"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8501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286" y="2107058"/>
            <a:ext cx="5888664" cy="5981894"/>
          </a:xfrm>
          <a:prstGeom prst="rect">
            <a:avLst/>
          </a:prstGeom>
          <a:noFill/>
        </p:spPr>
        <p:txBody>
          <a:bodyPr wrap="square" rtlCol="0">
            <a:spAutoFit/>
          </a:bodyPr>
          <a:lstStyle/>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What are your hopes and dreams for secondary school?</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You will be there from when you’re 11 to maybe 16 or 18 years old. </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A lot will change in that time.</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Write down your thoughts about the following:</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What do you hope you will achieve?</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What kind of person do you hope you will become?</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Write down three words that you hope people will say about you.</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1.</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2.</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3.</a:t>
            </a:r>
          </a:p>
        </p:txBody>
      </p:sp>
      <p:sp>
        <p:nvSpPr>
          <p:cNvPr id="3" name="Rectangle 7">
            <a:extLst>
              <a:ext uri="{FF2B5EF4-FFF2-40B4-BE49-F238E27FC236}">
                <a16:creationId xmlns:a16="http://schemas.microsoft.com/office/drawing/2014/main" id="{7211BB12-3B74-2942-8F54-19F6C6559336}"/>
              </a:ext>
            </a:extLst>
          </p:cNvPr>
          <p:cNvSpPr/>
          <p:nvPr/>
        </p:nvSpPr>
        <p:spPr>
          <a:xfrm>
            <a:off x="474286" y="1130283"/>
            <a:ext cx="3488902"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3</a:t>
            </a:r>
          </a:p>
          <a:p>
            <a:pPr defTabSz="514342">
              <a:defRPr/>
            </a:pPr>
            <a:r>
              <a:rPr lang="en-GB" sz="2400" b="1" dirty="0">
                <a:solidFill>
                  <a:srgbClr val="F48B06"/>
                </a:solidFill>
                <a:latin typeface="Calibri" panose="020F0502020204030204" pitchFamily="34" charset="0"/>
                <a:cs typeface="Calibri" panose="020F0502020204030204" pitchFamily="34" charset="0"/>
              </a:rPr>
              <a:t>Dare to take risks</a:t>
            </a:r>
          </a:p>
        </p:txBody>
      </p:sp>
    </p:spTree>
    <p:extLst>
      <p:ext uri="{BB962C8B-B14F-4D97-AF65-F5344CB8AC3E}">
        <p14:creationId xmlns:p14="http://schemas.microsoft.com/office/powerpoint/2010/main" val="39406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91131E-BC47-044E-8A35-A9C832A04B83}"/>
              </a:ext>
            </a:extLst>
          </p:cNvPr>
          <p:cNvSpPr txBox="1"/>
          <p:nvPr/>
        </p:nvSpPr>
        <p:spPr>
          <a:xfrm>
            <a:off x="647324" y="1391064"/>
            <a:ext cx="4353213" cy="461665"/>
          </a:xfrm>
          <a:prstGeom prst="rect">
            <a:avLst/>
          </a:prstGeom>
          <a:noFill/>
        </p:spPr>
        <p:txBody>
          <a:bodyPr wrap="square" rtlCol="0">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Are you scared of failure?</a:t>
            </a:r>
          </a:p>
        </p:txBody>
      </p:sp>
      <p:sp>
        <p:nvSpPr>
          <p:cNvPr id="4" name="TextBox 3">
            <a:extLst>
              <a:ext uri="{FF2B5EF4-FFF2-40B4-BE49-F238E27FC236}">
                <a16:creationId xmlns:a16="http://schemas.microsoft.com/office/drawing/2014/main" id="{C635FD02-8F89-4B0F-B2A1-53B19B079148}"/>
              </a:ext>
            </a:extLst>
          </p:cNvPr>
          <p:cNvSpPr txBox="1"/>
          <p:nvPr/>
        </p:nvSpPr>
        <p:spPr>
          <a:xfrm>
            <a:off x="654387" y="2160089"/>
            <a:ext cx="5265889" cy="1254511"/>
          </a:xfrm>
          <a:prstGeom prst="rect">
            <a:avLst/>
          </a:prstGeom>
          <a:noFill/>
          <a:ln>
            <a:solidFill>
              <a:srgbClr val="FC8102"/>
            </a:solidFill>
          </a:ln>
        </p:spPr>
        <p:txBody>
          <a:bodyPr wrap="square" rtlCol="0">
            <a:spAutoFit/>
          </a:bodyPr>
          <a:lstStyle/>
          <a:p>
            <a:pPr>
              <a:lnSpc>
                <a:spcPct val="120000"/>
              </a:lnSpc>
            </a:pPr>
            <a:r>
              <a:rPr lang="en-GB" sz="1600" dirty="0">
                <a:latin typeface="Calibri" panose="020F0502020204030204" pitchFamily="34" charset="0"/>
              </a:rPr>
              <a:t>Everyone will be scared of failure at some point in our lives, BUT sometimes fear stops us from doing things.</a:t>
            </a:r>
          </a:p>
          <a:p>
            <a:pPr>
              <a:lnSpc>
                <a:spcPct val="120000"/>
              </a:lnSpc>
            </a:pPr>
            <a:endParaRPr lang="en-GB" sz="1600" dirty="0">
              <a:latin typeface="Calibri" panose="020F0502020204030204" pitchFamily="34" charset="0"/>
            </a:endParaRPr>
          </a:p>
          <a:p>
            <a:pPr>
              <a:lnSpc>
                <a:spcPct val="120000"/>
              </a:lnSpc>
            </a:pPr>
            <a:r>
              <a:rPr lang="en-GB" sz="1600" dirty="0">
                <a:latin typeface="Calibri" panose="020F0502020204030204" pitchFamily="34" charset="0"/>
              </a:rPr>
              <a:t>It can stop you from achieving your goals and dreams. </a:t>
            </a:r>
          </a:p>
        </p:txBody>
      </p:sp>
      <p:sp>
        <p:nvSpPr>
          <p:cNvPr id="3" name="TextBox 2"/>
          <p:cNvSpPr txBox="1"/>
          <p:nvPr/>
        </p:nvSpPr>
        <p:spPr>
          <a:xfrm>
            <a:off x="647324" y="3983502"/>
            <a:ext cx="5116835" cy="4116833"/>
          </a:xfrm>
          <a:prstGeom prst="rect">
            <a:avLst/>
          </a:prstGeom>
          <a:noFill/>
        </p:spPr>
        <p:txBody>
          <a:bodyPr wrap="square" rtlCol="0">
            <a:spAutoFit/>
          </a:bodyPr>
          <a:lstStyle/>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What are you worried about ‘failing’ in secondary school?</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Some Year 6 students say that they are worried about some of the following:</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5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not making friends</a:t>
            </a:r>
          </a:p>
          <a:p>
            <a:pPr marL="160732" indent="-160732">
              <a:lnSpc>
                <a:spcPct val="15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not being able to do the work</a:t>
            </a:r>
          </a:p>
          <a:p>
            <a:pPr marL="160732" indent="-160732">
              <a:lnSpc>
                <a:spcPct val="15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that they won’t know where to go.</a:t>
            </a:r>
          </a:p>
        </p:txBody>
      </p:sp>
    </p:spTree>
    <p:extLst>
      <p:ext uri="{BB962C8B-B14F-4D97-AF65-F5344CB8AC3E}">
        <p14:creationId xmlns:p14="http://schemas.microsoft.com/office/powerpoint/2010/main" val="25614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5003" y="1649302"/>
            <a:ext cx="5747994" cy="2731838"/>
          </a:xfrm>
          <a:prstGeom prst="rect">
            <a:avLst/>
          </a:prstGeom>
          <a:noFill/>
        </p:spPr>
        <p:txBody>
          <a:bodyPr wrap="square" rtlCol="0">
            <a:spAutoFit/>
          </a:bodyPr>
          <a:lstStyle/>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Think again about failure.  </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That is how we learn. </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It is how we become determined.</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Think of something that didn’t go quite as you had expected. What did it teach you? </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Jot that down now.</a:t>
            </a:r>
          </a:p>
        </p:txBody>
      </p:sp>
    </p:spTree>
    <p:extLst>
      <p:ext uri="{BB962C8B-B14F-4D97-AF65-F5344CB8AC3E}">
        <p14:creationId xmlns:p14="http://schemas.microsoft.com/office/powerpoint/2010/main" val="546990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761</TotalTime>
  <Words>1613</Words>
  <Application>Microsoft Office PowerPoint</Application>
  <PresentationFormat>A4 Paper (210x297 mm)</PresentationFormat>
  <Paragraphs>317</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Sarah Wyles</cp:lastModifiedBy>
  <cp:revision>80</cp:revision>
  <dcterms:created xsi:type="dcterms:W3CDTF">2020-04-28T19:09:08Z</dcterms:created>
  <dcterms:modified xsi:type="dcterms:W3CDTF">2020-05-19T19:02:06Z</dcterms:modified>
</cp:coreProperties>
</file>